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19"/>
  </p:notesMasterIdLst>
  <p:sldIdLst>
    <p:sldId id="256" r:id="rId2"/>
    <p:sldId id="261" r:id="rId3"/>
    <p:sldId id="262" r:id="rId4"/>
    <p:sldId id="263" r:id="rId5"/>
    <p:sldId id="270" r:id="rId6"/>
    <p:sldId id="264" r:id="rId7"/>
    <p:sldId id="265" r:id="rId8"/>
    <p:sldId id="271" r:id="rId9"/>
    <p:sldId id="272" r:id="rId10"/>
    <p:sldId id="273" r:id="rId11"/>
    <p:sldId id="274" r:id="rId12"/>
    <p:sldId id="275" r:id="rId13"/>
    <p:sldId id="278" r:id="rId14"/>
    <p:sldId id="276" r:id="rId15"/>
    <p:sldId id="277" r:id="rId16"/>
    <p:sldId id="267" r:id="rId17"/>
    <p:sldId id="269"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76"/>
    <p:restoredTop sz="56197"/>
  </p:normalViewPr>
  <p:slideViewPr>
    <p:cSldViewPr snapToGrid="0" snapToObjects="1">
      <p:cViewPr varScale="1">
        <p:scale>
          <a:sx n="105" d="100"/>
          <a:sy n="105" d="100"/>
        </p:scale>
        <p:origin x="12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FA3B40-6367-4F34-B371-1583BE85594D}" type="doc">
      <dgm:prSet loTypeId="urn:microsoft.com/office/officeart/2005/8/layout/orgChart1" loCatId="hierarchy" qsTypeId="urn:microsoft.com/office/officeart/2005/8/quickstyle/simple1" qsCatId="simple" csTypeId="urn:microsoft.com/office/officeart/2005/8/colors/accent0_1" csCatId="mainScheme" phldr="1"/>
      <dgm:spPr/>
      <dgm:t>
        <a:bodyPr/>
        <a:lstStyle/>
        <a:p>
          <a:endParaRPr lang="es-ES"/>
        </a:p>
      </dgm:t>
    </dgm:pt>
    <dgm:pt modelId="{9731E3BD-E6E1-4AD9-A336-0D2F98681A65}">
      <dgm:prSet phldrT="[Texto]"/>
      <dgm:spPr/>
      <dgm:t>
        <a:bodyPr/>
        <a:lstStyle/>
        <a:p>
          <a:pPr algn="l"/>
          <a:r>
            <a:rPr lang="es-ES"/>
            <a:t>Feature Engineering</a:t>
          </a:r>
        </a:p>
      </dgm:t>
    </dgm:pt>
    <dgm:pt modelId="{95626DA1-AB9B-473E-B0D6-26ADACDE5DE2}" type="parTrans" cxnId="{7F9E6C6C-609F-4B46-8B91-483DD1C167E1}">
      <dgm:prSet/>
      <dgm:spPr/>
      <dgm:t>
        <a:bodyPr/>
        <a:lstStyle/>
        <a:p>
          <a:pPr algn="l"/>
          <a:endParaRPr lang="es-ES"/>
        </a:p>
      </dgm:t>
    </dgm:pt>
    <dgm:pt modelId="{BD3F7C88-20D0-4A6E-84F0-9940F7B9E9DA}" type="sibTrans" cxnId="{7F9E6C6C-609F-4B46-8B91-483DD1C167E1}">
      <dgm:prSet/>
      <dgm:spPr/>
      <dgm:t>
        <a:bodyPr/>
        <a:lstStyle/>
        <a:p>
          <a:pPr algn="l"/>
          <a:endParaRPr lang="es-ES"/>
        </a:p>
      </dgm:t>
    </dgm:pt>
    <dgm:pt modelId="{FF7A179F-6D1F-4781-A5B7-7C2A7953FBEC}">
      <dgm:prSet phldrT="[Texto]"/>
      <dgm:spPr/>
      <dgm:t>
        <a:bodyPr/>
        <a:lstStyle/>
        <a:p>
          <a:pPr algn="l"/>
          <a:r>
            <a:rPr lang="es-ES"/>
            <a:t>Feature </a:t>
          </a:r>
        </a:p>
        <a:p>
          <a:pPr algn="l"/>
          <a:r>
            <a:rPr lang="es-ES"/>
            <a:t>Selection</a:t>
          </a:r>
        </a:p>
      </dgm:t>
    </dgm:pt>
    <dgm:pt modelId="{C67FACC5-FD80-4A42-94B9-CDD6B4EF7481}" type="parTrans" cxnId="{617BE064-34BA-4D42-B53D-84BE6783A139}">
      <dgm:prSet/>
      <dgm:spPr/>
      <dgm:t>
        <a:bodyPr/>
        <a:lstStyle/>
        <a:p>
          <a:pPr algn="l"/>
          <a:endParaRPr lang="es-ES"/>
        </a:p>
      </dgm:t>
    </dgm:pt>
    <dgm:pt modelId="{CBBE1C5B-E490-4A36-BC78-03BAFA122055}" type="sibTrans" cxnId="{617BE064-34BA-4D42-B53D-84BE6783A139}">
      <dgm:prSet/>
      <dgm:spPr/>
      <dgm:t>
        <a:bodyPr/>
        <a:lstStyle/>
        <a:p>
          <a:pPr algn="l"/>
          <a:endParaRPr lang="es-ES"/>
        </a:p>
      </dgm:t>
    </dgm:pt>
    <dgm:pt modelId="{C2FBA194-CF92-48D4-96F6-F74FD58789B7}">
      <dgm:prSet phldrT="[Texto]"/>
      <dgm:spPr/>
      <dgm:t>
        <a:bodyPr/>
        <a:lstStyle/>
        <a:p>
          <a:pPr algn="l"/>
          <a:r>
            <a:rPr lang="es-ES"/>
            <a:t>PCA</a:t>
          </a:r>
        </a:p>
      </dgm:t>
    </dgm:pt>
    <dgm:pt modelId="{59637865-A9C6-4B52-AC82-8ABA20D1000C}" type="parTrans" cxnId="{73BA5486-0523-42AD-943A-56B42B4FA1C0}">
      <dgm:prSet/>
      <dgm:spPr/>
      <dgm:t>
        <a:bodyPr/>
        <a:lstStyle/>
        <a:p>
          <a:pPr algn="l"/>
          <a:endParaRPr lang="es-ES"/>
        </a:p>
      </dgm:t>
    </dgm:pt>
    <dgm:pt modelId="{C12E1B3A-0047-4BA7-BB0C-2AC1254ECCDC}" type="sibTrans" cxnId="{73BA5486-0523-42AD-943A-56B42B4FA1C0}">
      <dgm:prSet/>
      <dgm:spPr/>
      <dgm:t>
        <a:bodyPr/>
        <a:lstStyle/>
        <a:p>
          <a:pPr algn="l"/>
          <a:endParaRPr lang="es-ES"/>
        </a:p>
      </dgm:t>
    </dgm:pt>
    <dgm:pt modelId="{D23C3305-6EBD-4EE9-AE84-96134539397A}">
      <dgm:prSet phldrT="[Texto]"/>
      <dgm:spPr/>
      <dgm:t>
        <a:bodyPr/>
        <a:lstStyle/>
        <a:p>
          <a:pPr algn="l"/>
          <a:r>
            <a:rPr lang="es-ES"/>
            <a:t>LDA</a:t>
          </a:r>
        </a:p>
      </dgm:t>
    </dgm:pt>
    <dgm:pt modelId="{5F22781D-153E-4097-8D75-4544DEEB7E6C}" type="parTrans" cxnId="{D698B219-0F93-410B-A33B-13CF921568A3}">
      <dgm:prSet/>
      <dgm:spPr/>
      <dgm:t>
        <a:bodyPr/>
        <a:lstStyle/>
        <a:p>
          <a:pPr algn="l"/>
          <a:endParaRPr lang="es-ES"/>
        </a:p>
      </dgm:t>
    </dgm:pt>
    <dgm:pt modelId="{710B1A27-085A-4B42-A6A6-60BF0FBEBBD5}" type="sibTrans" cxnId="{D698B219-0F93-410B-A33B-13CF921568A3}">
      <dgm:prSet/>
      <dgm:spPr/>
      <dgm:t>
        <a:bodyPr/>
        <a:lstStyle/>
        <a:p>
          <a:pPr algn="l"/>
          <a:endParaRPr lang="es-ES"/>
        </a:p>
      </dgm:t>
    </dgm:pt>
    <dgm:pt modelId="{08656D35-9C5C-4685-8AEE-D484D2057FF1}">
      <dgm:prSet/>
      <dgm:spPr/>
      <dgm:t>
        <a:bodyPr/>
        <a:lstStyle/>
        <a:p>
          <a:pPr algn="l"/>
          <a:r>
            <a:rPr lang="es-ES"/>
            <a:t>Feature Extraction</a:t>
          </a:r>
        </a:p>
      </dgm:t>
    </dgm:pt>
    <dgm:pt modelId="{226910C9-02A1-49EB-B5E3-94B3E5396EF8}" type="parTrans" cxnId="{9B1BA7C6-FC14-4C91-B0DA-3520898B49D2}">
      <dgm:prSet/>
      <dgm:spPr/>
      <dgm:t>
        <a:bodyPr/>
        <a:lstStyle/>
        <a:p>
          <a:pPr algn="l"/>
          <a:endParaRPr lang="es-ES"/>
        </a:p>
      </dgm:t>
    </dgm:pt>
    <dgm:pt modelId="{3706275F-6A62-48E2-8AA3-6404648BC537}" type="sibTrans" cxnId="{9B1BA7C6-FC14-4C91-B0DA-3520898B49D2}">
      <dgm:prSet/>
      <dgm:spPr/>
      <dgm:t>
        <a:bodyPr/>
        <a:lstStyle/>
        <a:p>
          <a:pPr algn="l"/>
          <a:endParaRPr lang="es-ES"/>
        </a:p>
      </dgm:t>
    </dgm:pt>
    <dgm:pt modelId="{135CFA8C-7DDD-4328-B19C-B60A12BCD71A}">
      <dgm:prSet/>
      <dgm:spPr/>
      <dgm:t>
        <a:bodyPr/>
        <a:lstStyle/>
        <a:p>
          <a:pPr algn="l"/>
          <a:r>
            <a:rPr lang="es-ES"/>
            <a:t>Dimensionality reduction</a:t>
          </a:r>
        </a:p>
      </dgm:t>
    </dgm:pt>
    <dgm:pt modelId="{6884FBEF-415C-4D2B-B662-6CCBB4317E7C}" type="parTrans" cxnId="{CACAE679-7B88-4229-991C-DA8B34F17AF2}">
      <dgm:prSet/>
      <dgm:spPr/>
      <dgm:t>
        <a:bodyPr/>
        <a:lstStyle/>
        <a:p>
          <a:pPr algn="l"/>
          <a:endParaRPr lang="es-ES"/>
        </a:p>
      </dgm:t>
    </dgm:pt>
    <dgm:pt modelId="{1432BD82-6B48-4BB4-ADE5-72EE288F84BD}" type="sibTrans" cxnId="{CACAE679-7B88-4229-991C-DA8B34F17AF2}">
      <dgm:prSet/>
      <dgm:spPr/>
      <dgm:t>
        <a:bodyPr/>
        <a:lstStyle/>
        <a:p>
          <a:pPr algn="l"/>
          <a:endParaRPr lang="es-ES"/>
        </a:p>
      </dgm:t>
    </dgm:pt>
    <dgm:pt modelId="{9F94BFD9-35EA-4770-96BF-E021D3353D50}">
      <dgm:prSet/>
      <dgm:spPr/>
      <dgm:t>
        <a:bodyPr/>
        <a:lstStyle/>
        <a:p>
          <a:pPr algn="l"/>
          <a:r>
            <a:rPr lang="es-ES"/>
            <a:t>mRMR</a:t>
          </a:r>
        </a:p>
      </dgm:t>
    </dgm:pt>
    <dgm:pt modelId="{333F1DCC-AA71-483C-B9B0-5C701E598960}" type="parTrans" cxnId="{065A805D-3E58-4214-BD2A-203FF3A6033F}">
      <dgm:prSet/>
      <dgm:spPr/>
      <dgm:t>
        <a:bodyPr/>
        <a:lstStyle/>
        <a:p>
          <a:pPr algn="l"/>
          <a:endParaRPr lang="es-ES"/>
        </a:p>
      </dgm:t>
    </dgm:pt>
    <dgm:pt modelId="{EC83185D-DA09-4FA9-B641-563BFF0D4C13}" type="sibTrans" cxnId="{065A805D-3E58-4214-BD2A-203FF3A6033F}">
      <dgm:prSet/>
      <dgm:spPr/>
      <dgm:t>
        <a:bodyPr/>
        <a:lstStyle/>
        <a:p>
          <a:pPr algn="l"/>
          <a:endParaRPr lang="es-ES"/>
        </a:p>
      </dgm:t>
    </dgm:pt>
    <dgm:pt modelId="{B136174E-2D68-4C48-A57F-A0E64DD87354}">
      <dgm:prSet/>
      <dgm:spPr/>
      <dgm:t>
        <a:bodyPr/>
        <a:lstStyle/>
        <a:p>
          <a:pPr algn="l"/>
          <a:r>
            <a:rPr lang="es-ES"/>
            <a:t>Low Variance</a:t>
          </a:r>
        </a:p>
      </dgm:t>
    </dgm:pt>
    <dgm:pt modelId="{94F4151D-E3F7-46C1-9E0C-80781433207B}" type="parTrans" cxnId="{64D4BB81-AB13-45F5-87C6-AAB8007C57BB}">
      <dgm:prSet/>
      <dgm:spPr/>
      <dgm:t>
        <a:bodyPr/>
        <a:lstStyle/>
        <a:p>
          <a:pPr algn="l"/>
          <a:endParaRPr lang="es-ES"/>
        </a:p>
      </dgm:t>
    </dgm:pt>
    <dgm:pt modelId="{82B77674-D7B0-4CAE-A72A-9A2CEEC52F08}" type="sibTrans" cxnId="{64D4BB81-AB13-45F5-87C6-AAB8007C57BB}">
      <dgm:prSet/>
      <dgm:spPr/>
      <dgm:t>
        <a:bodyPr/>
        <a:lstStyle/>
        <a:p>
          <a:pPr algn="l"/>
          <a:endParaRPr lang="es-ES"/>
        </a:p>
      </dgm:t>
    </dgm:pt>
    <dgm:pt modelId="{1B7FEF13-B76D-48F6-80C9-A320CE0CD287}">
      <dgm:prSet/>
      <dgm:spPr/>
      <dgm:t>
        <a:bodyPr/>
        <a:lstStyle/>
        <a:p>
          <a:pPr algn="l"/>
          <a:r>
            <a:rPr lang="es-ES"/>
            <a:t>Random Forest</a:t>
          </a:r>
        </a:p>
      </dgm:t>
    </dgm:pt>
    <dgm:pt modelId="{25108955-BD1E-49BF-8D72-DDD50E2BFEBF}" type="parTrans" cxnId="{18258E31-F935-4EA2-98BB-BD56012B8B03}">
      <dgm:prSet/>
      <dgm:spPr/>
      <dgm:t>
        <a:bodyPr/>
        <a:lstStyle/>
        <a:p>
          <a:pPr algn="l"/>
          <a:endParaRPr lang="es-ES"/>
        </a:p>
      </dgm:t>
    </dgm:pt>
    <dgm:pt modelId="{CB1E0CDD-102D-4D46-B46E-795135CB4E2A}" type="sibTrans" cxnId="{18258E31-F935-4EA2-98BB-BD56012B8B03}">
      <dgm:prSet/>
      <dgm:spPr/>
      <dgm:t>
        <a:bodyPr/>
        <a:lstStyle/>
        <a:p>
          <a:pPr algn="l"/>
          <a:endParaRPr lang="es-ES"/>
        </a:p>
      </dgm:t>
    </dgm:pt>
    <dgm:pt modelId="{880A23A3-ACCC-46A0-B45E-F2C6E5D1DEF2}">
      <dgm:prSet/>
      <dgm:spPr/>
      <dgm:t>
        <a:bodyPr/>
        <a:lstStyle/>
        <a:p>
          <a:pPr algn="l"/>
          <a:r>
            <a:rPr lang="es-ES"/>
            <a:t>Univariate  Feature Selection</a:t>
          </a:r>
        </a:p>
      </dgm:t>
    </dgm:pt>
    <dgm:pt modelId="{4A46B077-F20A-4B79-9352-254438357D3F}" type="parTrans" cxnId="{9CDD7BE7-1EA5-4B3B-8CF2-00831238912D}">
      <dgm:prSet/>
      <dgm:spPr/>
      <dgm:t>
        <a:bodyPr/>
        <a:lstStyle/>
        <a:p>
          <a:pPr algn="l"/>
          <a:endParaRPr lang="es-ES"/>
        </a:p>
      </dgm:t>
    </dgm:pt>
    <dgm:pt modelId="{1EC8718F-294B-404F-A98F-F3B0D70E324A}" type="sibTrans" cxnId="{9CDD7BE7-1EA5-4B3B-8CF2-00831238912D}">
      <dgm:prSet/>
      <dgm:spPr/>
      <dgm:t>
        <a:bodyPr/>
        <a:lstStyle/>
        <a:p>
          <a:pPr algn="l"/>
          <a:endParaRPr lang="es-ES"/>
        </a:p>
      </dgm:t>
    </dgm:pt>
    <dgm:pt modelId="{DDE01D04-0B57-4C4E-A513-A60D2C40543D}">
      <dgm:prSet/>
      <dgm:spPr/>
      <dgm:t>
        <a:bodyPr/>
        <a:lstStyle/>
        <a:p>
          <a:pPr algn="l"/>
          <a:r>
            <a:rPr lang="es-ES"/>
            <a:t>ExtraTree Classifier</a:t>
          </a:r>
        </a:p>
      </dgm:t>
    </dgm:pt>
    <dgm:pt modelId="{BD6EEBB4-3B2F-4C02-A1F0-B9D6EEC1F21D}" type="parTrans" cxnId="{45180F08-FCE6-462D-94F6-225877B0AFCF}">
      <dgm:prSet/>
      <dgm:spPr/>
      <dgm:t>
        <a:bodyPr/>
        <a:lstStyle/>
        <a:p>
          <a:pPr algn="l"/>
          <a:endParaRPr lang="es-ES"/>
        </a:p>
      </dgm:t>
    </dgm:pt>
    <dgm:pt modelId="{A3D4F8ED-B229-40EE-A356-060456ED51B9}" type="sibTrans" cxnId="{45180F08-FCE6-462D-94F6-225877B0AFCF}">
      <dgm:prSet/>
      <dgm:spPr/>
      <dgm:t>
        <a:bodyPr/>
        <a:lstStyle/>
        <a:p>
          <a:pPr algn="l"/>
          <a:endParaRPr lang="es-ES"/>
        </a:p>
      </dgm:t>
    </dgm:pt>
    <dgm:pt modelId="{73113BD3-8A6D-42AE-991D-2E5D129AD404}" type="pres">
      <dgm:prSet presAssocID="{59FA3B40-6367-4F34-B371-1583BE85594D}" presName="hierChild1" presStyleCnt="0">
        <dgm:presLayoutVars>
          <dgm:orgChart val="1"/>
          <dgm:chPref val="1"/>
          <dgm:dir val="rev"/>
          <dgm:animOne val="branch"/>
          <dgm:animLvl val="lvl"/>
          <dgm:resizeHandles/>
        </dgm:presLayoutVars>
      </dgm:prSet>
      <dgm:spPr/>
    </dgm:pt>
    <dgm:pt modelId="{5F54C3D1-A1DC-4DF5-866C-7F830F304116}" type="pres">
      <dgm:prSet presAssocID="{9731E3BD-E6E1-4AD9-A336-0D2F98681A65}" presName="hierRoot1" presStyleCnt="0">
        <dgm:presLayoutVars>
          <dgm:hierBranch val="init"/>
        </dgm:presLayoutVars>
      </dgm:prSet>
      <dgm:spPr/>
    </dgm:pt>
    <dgm:pt modelId="{2D7DAFD2-7812-4B55-A94E-EB364709C6EE}" type="pres">
      <dgm:prSet presAssocID="{9731E3BD-E6E1-4AD9-A336-0D2F98681A65}" presName="rootComposite1" presStyleCnt="0"/>
      <dgm:spPr/>
    </dgm:pt>
    <dgm:pt modelId="{F733D37E-E6C5-4DEB-9FFC-EA3E8F412CBC}" type="pres">
      <dgm:prSet presAssocID="{9731E3BD-E6E1-4AD9-A336-0D2F98681A65}" presName="rootText1" presStyleLbl="node0" presStyleIdx="0" presStyleCnt="1">
        <dgm:presLayoutVars>
          <dgm:chPref val="3"/>
        </dgm:presLayoutVars>
      </dgm:prSet>
      <dgm:spPr/>
    </dgm:pt>
    <dgm:pt modelId="{88EDD33A-689F-4791-B9C4-497A76356FA1}" type="pres">
      <dgm:prSet presAssocID="{9731E3BD-E6E1-4AD9-A336-0D2F98681A65}" presName="rootConnector1" presStyleLbl="node1" presStyleIdx="0" presStyleCnt="0"/>
      <dgm:spPr/>
    </dgm:pt>
    <dgm:pt modelId="{EE77569D-F507-437C-AFEE-C40ED1FEAA88}" type="pres">
      <dgm:prSet presAssocID="{9731E3BD-E6E1-4AD9-A336-0D2F98681A65}" presName="hierChild2" presStyleCnt="0"/>
      <dgm:spPr/>
    </dgm:pt>
    <dgm:pt modelId="{8B7DD1D8-E843-44EC-B386-3D87DC5C3F67}" type="pres">
      <dgm:prSet presAssocID="{6884FBEF-415C-4D2B-B662-6CCBB4317E7C}" presName="Name37" presStyleLbl="parChTrans1D2" presStyleIdx="0" presStyleCnt="1"/>
      <dgm:spPr/>
    </dgm:pt>
    <dgm:pt modelId="{ACE99E23-83B7-4632-B37E-F1AA36C61F11}" type="pres">
      <dgm:prSet presAssocID="{135CFA8C-7DDD-4328-B19C-B60A12BCD71A}" presName="hierRoot2" presStyleCnt="0">
        <dgm:presLayoutVars>
          <dgm:hierBranch val="init"/>
        </dgm:presLayoutVars>
      </dgm:prSet>
      <dgm:spPr/>
    </dgm:pt>
    <dgm:pt modelId="{D98A3322-D1B4-4F0F-AF93-B9E9F9432C66}" type="pres">
      <dgm:prSet presAssocID="{135CFA8C-7DDD-4328-B19C-B60A12BCD71A}" presName="rootComposite" presStyleCnt="0"/>
      <dgm:spPr/>
    </dgm:pt>
    <dgm:pt modelId="{4D2CA378-48B0-472D-BBAC-D65ACE525DBD}" type="pres">
      <dgm:prSet presAssocID="{135CFA8C-7DDD-4328-B19C-B60A12BCD71A}" presName="rootText" presStyleLbl="node2" presStyleIdx="0" presStyleCnt="1">
        <dgm:presLayoutVars>
          <dgm:chPref val="3"/>
        </dgm:presLayoutVars>
      </dgm:prSet>
      <dgm:spPr/>
    </dgm:pt>
    <dgm:pt modelId="{E91377E0-A405-4E90-A5E2-E44EF2499F78}" type="pres">
      <dgm:prSet presAssocID="{135CFA8C-7DDD-4328-B19C-B60A12BCD71A}" presName="rootConnector" presStyleLbl="node2" presStyleIdx="0" presStyleCnt="1"/>
      <dgm:spPr/>
    </dgm:pt>
    <dgm:pt modelId="{E36BDC4E-AD80-4FBF-98F9-7ED41B2BE0D4}" type="pres">
      <dgm:prSet presAssocID="{135CFA8C-7DDD-4328-B19C-B60A12BCD71A}" presName="hierChild4" presStyleCnt="0"/>
      <dgm:spPr/>
    </dgm:pt>
    <dgm:pt modelId="{5118BDDB-AC1D-4286-A631-9321CBA5918D}" type="pres">
      <dgm:prSet presAssocID="{C67FACC5-FD80-4A42-94B9-CDD6B4EF7481}" presName="Name37" presStyleLbl="parChTrans1D3" presStyleIdx="0" presStyleCnt="2"/>
      <dgm:spPr/>
    </dgm:pt>
    <dgm:pt modelId="{BE0FD0D7-1A12-4796-A5ED-BB635C985F18}" type="pres">
      <dgm:prSet presAssocID="{FF7A179F-6D1F-4781-A5B7-7C2A7953FBEC}" presName="hierRoot2" presStyleCnt="0">
        <dgm:presLayoutVars>
          <dgm:hierBranch val="init"/>
        </dgm:presLayoutVars>
      </dgm:prSet>
      <dgm:spPr/>
    </dgm:pt>
    <dgm:pt modelId="{34B0C776-195B-4B41-AAC1-D2AB71E5A44A}" type="pres">
      <dgm:prSet presAssocID="{FF7A179F-6D1F-4781-A5B7-7C2A7953FBEC}" presName="rootComposite" presStyleCnt="0"/>
      <dgm:spPr/>
    </dgm:pt>
    <dgm:pt modelId="{88066201-7E52-4C7C-B186-5F588E64A2ED}" type="pres">
      <dgm:prSet presAssocID="{FF7A179F-6D1F-4781-A5B7-7C2A7953FBEC}" presName="rootText" presStyleLbl="node3" presStyleIdx="0" presStyleCnt="2">
        <dgm:presLayoutVars>
          <dgm:chPref val="3"/>
        </dgm:presLayoutVars>
      </dgm:prSet>
      <dgm:spPr/>
    </dgm:pt>
    <dgm:pt modelId="{A3E9E164-BB94-408A-AB7B-7813E56FC794}" type="pres">
      <dgm:prSet presAssocID="{FF7A179F-6D1F-4781-A5B7-7C2A7953FBEC}" presName="rootConnector" presStyleLbl="node3" presStyleIdx="0" presStyleCnt="2"/>
      <dgm:spPr/>
    </dgm:pt>
    <dgm:pt modelId="{64F09C96-76BA-4045-9119-22E6878348B7}" type="pres">
      <dgm:prSet presAssocID="{FF7A179F-6D1F-4781-A5B7-7C2A7953FBEC}" presName="hierChild4" presStyleCnt="0"/>
      <dgm:spPr/>
    </dgm:pt>
    <dgm:pt modelId="{5CBEFC08-91BB-4AC0-8B44-4C3A4C1CC244}" type="pres">
      <dgm:prSet presAssocID="{333F1DCC-AA71-483C-B9B0-5C701E598960}" presName="Name37" presStyleLbl="parChTrans1D4" presStyleIdx="0" presStyleCnt="7"/>
      <dgm:spPr/>
    </dgm:pt>
    <dgm:pt modelId="{E7EF5637-0B97-46FF-8E2C-2E3E6FBB1F74}" type="pres">
      <dgm:prSet presAssocID="{9F94BFD9-35EA-4770-96BF-E021D3353D50}" presName="hierRoot2" presStyleCnt="0">
        <dgm:presLayoutVars>
          <dgm:hierBranch val="init"/>
        </dgm:presLayoutVars>
      </dgm:prSet>
      <dgm:spPr/>
    </dgm:pt>
    <dgm:pt modelId="{7642C7C9-AB0F-46E3-B47B-835659BFCB9F}" type="pres">
      <dgm:prSet presAssocID="{9F94BFD9-35EA-4770-96BF-E021D3353D50}" presName="rootComposite" presStyleCnt="0"/>
      <dgm:spPr/>
    </dgm:pt>
    <dgm:pt modelId="{6BE1BC91-FF08-4A82-9A6E-BB49D1E2C651}" type="pres">
      <dgm:prSet presAssocID="{9F94BFD9-35EA-4770-96BF-E021D3353D50}" presName="rootText" presStyleLbl="node4" presStyleIdx="0" presStyleCnt="7">
        <dgm:presLayoutVars>
          <dgm:chPref val="3"/>
        </dgm:presLayoutVars>
      </dgm:prSet>
      <dgm:spPr/>
    </dgm:pt>
    <dgm:pt modelId="{CDF7A2E7-3FF3-4DE0-BE31-0BE23F6C82F6}" type="pres">
      <dgm:prSet presAssocID="{9F94BFD9-35EA-4770-96BF-E021D3353D50}" presName="rootConnector" presStyleLbl="node4" presStyleIdx="0" presStyleCnt="7"/>
      <dgm:spPr/>
    </dgm:pt>
    <dgm:pt modelId="{E91E5E8C-5A52-4CB7-ADB6-551B99A72823}" type="pres">
      <dgm:prSet presAssocID="{9F94BFD9-35EA-4770-96BF-E021D3353D50}" presName="hierChild4" presStyleCnt="0"/>
      <dgm:spPr/>
    </dgm:pt>
    <dgm:pt modelId="{14F84D17-97DB-4E31-8320-90B45AE72137}" type="pres">
      <dgm:prSet presAssocID="{9F94BFD9-35EA-4770-96BF-E021D3353D50}" presName="hierChild5" presStyleCnt="0"/>
      <dgm:spPr/>
    </dgm:pt>
    <dgm:pt modelId="{8BFE70C7-EF87-42A9-9DC0-9A62D1F84801}" type="pres">
      <dgm:prSet presAssocID="{94F4151D-E3F7-46C1-9E0C-80781433207B}" presName="Name37" presStyleLbl="parChTrans1D4" presStyleIdx="1" presStyleCnt="7"/>
      <dgm:spPr/>
    </dgm:pt>
    <dgm:pt modelId="{145515C6-2567-4089-A79B-647ED0FF237A}" type="pres">
      <dgm:prSet presAssocID="{B136174E-2D68-4C48-A57F-A0E64DD87354}" presName="hierRoot2" presStyleCnt="0">
        <dgm:presLayoutVars>
          <dgm:hierBranch val="init"/>
        </dgm:presLayoutVars>
      </dgm:prSet>
      <dgm:spPr/>
    </dgm:pt>
    <dgm:pt modelId="{11B0315C-9155-4477-9E23-752006043173}" type="pres">
      <dgm:prSet presAssocID="{B136174E-2D68-4C48-A57F-A0E64DD87354}" presName="rootComposite" presStyleCnt="0"/>
      <dgm:spPr/>
    </dgm:pt>
    <dgm:pt modelId="{88B4F335-87E2-4906-98C2-AEC8C5A261D5}" type="pres">
      <dgm:prSet presAssocID="{B136174E-2D68-4C48-A57F-A0E64DD87354}" presName="rootText" presStyleLbl="node4" presStyleIdx="1" presStyleCnt="7">
        <dgm:presLayoutVars>
          <dgm:chPref val="3"/>
        </dgm:presLayoutVars>
      </dgm:prSet>
      <dgm:spPr/>
    </dgm:pt>
    <dgm:pt modelId="{8F6DA941-4958-418A-B9D9-C21A37D47C09}" type="pres">
      <dgm:prSet presAssocID="{B136174E-2D68-4C48-A57F-A0E64DD87354}" presName="rootConnector" presStyleLbl="node4" presStyleIdx="1" presStyleCnt="7"/>
      <dgm:spPr/>
    </dgm:pt>
    <dgm:pt modelId="{822CB7EE-8D2B-4409-A158-00AB08AAC743}" type="pres">
      <dgm:prSet presAssocID="{B136174E-2D68-4C48-A57F-A0E64DD87354}" presName="hierChild4" presStyleCnt="0"/>
      <dgm:spPr/>
    </dgm:pt>
    <dgm:pt modelId="{E149A43E-946D-4B6C-B215-A9FE5669BA51}" type="pres">
      <dgm:prSet presAssocID="{B136174E-2D68-4C48-A57F-A0E64DD87354}" presName="hierChild5" presStyleCnt="0"/>
      <dgm:spPr/>
    </dgm:pt>
    <dgm:pt modelId="{AB35019F-B3A0-49DF-90DD-47A9C1F825FD}" type="pres">
      <dgm:prSet presAssocID="{25108955-BD1E-49BF-8D72-DDD50E2BFEBF}" presName="Name37" presStyleLbl="parChTrans1D4" presStyleIdx="2" presStyleCnt="7"/>
      <dgm:spPr/>
    </dgm:pt>
    <dgm:pt modelId="{0F852FC4-B870-4CC6-B3EF-16C3794B4640}" type="pres">
      <dgm:prSet presAssocID="{1B7FEF13-B76D-48F6-80C9-A320CE0CD287}" presName="hierRoot2" presStyleCnt="0">
        <dgm:presLayoutVars>
          <dgm:hierBranch val="init"/>
        </dgm:presLayoutVars>
      </dgm:prSet>
      <dgm:spPr/>
    </dgm:pt>
    <dgm:pt modelId="{FF753C2F-4E6B-4948-9409-45BD0CCE8B4F}" type="pres">
      <dgm:prSet presAssocID="{1B7FEF13-B76D-48F6-80C9-A320CE0CD287}" presName="rootComposite" presStyleCnt="0"/>
      <dgm:spPr/>
    </dgm:pt>
    <dgm:pt modelId="{8AD67CD5-52A6-4158-AAD1-8C7749B6B210}" type="pres">
      <dgm:prSet presAssocID="{1B7FEF13-B76D-48F6-80C9-A320CE0CD287}" presName="rootText" presStyleLbl="node4" presStyleIdx="2" presStyleCnt="7">
        <dgm:presLayoutVars>
          <dgm:chPref val="3"/>
        </dgm:presLayoutVars>
      </dgm:prSet>
      <dgm:spPr/>
    </dgm:pt>
    <dgm:pt modelId="{F25B5229-9EB0-4711-B0D1-6D2FCC73E9AA}" type="pres">
      <dgm:prSet presAssocID="{1B7FEF13-B76D-48F6-80C9-A320CE0CD287}" presName="rootConnector" presStyleLbl="node4" presStyleIdx="2" presStyleCnt="7"/>
      <dgm:spPr/>
    </dgm:pt>
    <dgm:pt modelId="{E4720BC6-1197-4A84-94FF-B680392E1CC8}" type="pres">
      <dgm:prSet presAssocID="{1B7FEF13-B76D-48F6-80C9-A320CE0CD287}" presName="hierChild4" presStyleCnt="0"/>
      <dgm:spPr/>
    </dgm:pt>
    <dgm:pt modelId="{1626CBC5-1A9A-4FAF-A75C-435BF35A0D69}" type="pres">
      <dgm:prSet presAssocID="{1B7FEF13-B76D-48F6-80C9-A320CE0CD287}" presName="hierChild5" presStyleCnt="0"/>
      <dgm:spPr/>
    </dgm:pt>
    <dgm:pt modelId="{C4E2C285-72BD-48B3-8560-DE74A9DCA659}" type="pres">
      <dgm:prSet presAssocID="{4A46B077-F20A-4B79-9352-254438357D3F}" presName="Name37" presStyleLbl="parChTrans1D4" presStyleIdx="3" presStyleCnt="7"/>
      <dgm:spPr/>
    </dgm:pt>
    <dgm:pt modelId="{25A61740-6911-43DE-94CE-7C014B7104C6}" type="pres">
      <dgm:prSet presAssocID="{880A23A3-ACCC-46A0-B45E-F2C6E5D1DEF2}" presName="hierRoot2" presStyleCnt="0">
        <dgm:presLayoutVars>
          <dgm:hierBranch val="init"/>
        </dgm:presLayoutVars>
      </dgm:prSet>
      <dgm:spPr/>
    </dgm:pt>
    <dgm:pt modelId="{40FC3776-6431-4349-980F-1ECB3BEBD2DC}" type="pres">
      <dgm:prSet presAssocID="{880A23A3-ACCC-46A0-B45E-F2C6E5D1DEF2}" presName="rootComposite" presStyleCnt="0"/>
      <dgm:spPr/>
    </dgm:pt>
    <dgm:pt modelId="{CECE40AC-CB06-4767-8A38-D6C9F55948C0}" type="pres">
      <dgm:prSet presAssocID="{880A23A3-ACCC-46A0-B45E-F2C6E5D1DEF2}" presName="rootText" presStyleLbl="node4" presStyleIdx="3" presStyleCnt="7">
        <dgm:presLayoutVars>
          <dgm:chPref val="3"/>
        </dgm:presLayoutVars>
      </dgm:prSet>
      <dgm:spPr/>
    </dgm:pt>
    <dgm:pt modelId="{66D63B34-EA95-4695-967F-4425710F7FEE}" type="pres">
      <dgm:prSet presAssocID="{880A23A3-ACCC-46A0-B45E-F2C6E5D1DEF2}" presName="rootConnector" presStyleLbl="node4" presStyleIdx="3" presStyleCnt="7"/>
      <dgm:spPr/>
    </dgm:pt>
    <dgm:pt modelId="{422B1116-1838-49D5-92C6-1743F25657EB}" type="pres">
      <dgm:prSet presAssocID="{880A23A3-ACCC-46A0-B45E-F2C6E5D1DEF2}" presName="hierChild4" presStyleCnt="0"/>
      <dgm:spPr/>
    </dgm:pt>
    <dgm:pt modelId="{EA24DC5E-7187-4593-9142-DDAC43616329}" type="pres">
      <dgm:prSet presAssocID="{880A23A3-ACCC-46A0-B45E-F2C6E5D1DEF2}" presName="hierChild5" presStyleCnt="0"/>
      <dgm:spPr/>
    </dgm:pt>
    <dgm:pt modelId="{53529002-CEE4-4993-AF1E-90FD15B54AB7}" type="pres">
      <dgm:prSet presAssocID="{BD6EEBB4-3B2F-4C02-A1F0-B9D6EEC1F21D}" presName="Name37" presStyleLbl="parChTrans1D4" presStyleIdx="4" presStyleCnt="7"/>
      <dgm:spPr/>
    </dgm:pt>
    <dgm:pt modelId="{EB4DCABA-294E-4A86-B72B-A51E4EBB3864}" type="pres">
      <dgm:prSet presAssocID="{DDE01D04-0B57-4C4E-A513-A60D2C40543D}" presName="hierRoot2" presStyleCnt="0">
        <dgm:presLayoutVars>
          <dgm:hierBranch val="init"/>
        </dgm:presLayoutVars>
      </dgm:prSet>
      <dgm:spPr/>
    </dgm:pt>
    <dgm:pt modelId="{A5BFF15B-AE61-4C2E-AA27-B7E5E763C819}" type="pres">
      <dgm:prSet presAssocID="{DDE01D04-0B57-4C4E-A513-A60D2C40543D}" presName="rootComposite" presStyleCnt="0"/>
      <dgm:spPr/>
    </dgm:pt>
    <dgm:pt modelId="{06C6EBED-0CA8-49A0-8400-2A210D69FA57}" type="pres">
      <dgm:prSet presAssocID="{DDE01D04-0B57-4C4E-A513-A60D2C40543D}" presName="rootText" presStyleLbl="node4" presStyleIdx="4" presStyleCnt="7">
        <dgm:presLayoutVars>
          <dgm:chPref val="3"/>
        </dgm:presLayoutVars>
      </dgm:prSet>
      <dgm:spPr/>
    </dgm:pt>
    <dgm:pt modelId="{63417E1B-CE43-4358-ADB6-91DD5DDAAFA3}" type="pres">
      <dgm:prSet presAssocID="{DDE01D04-0B57-4C4E-A513-A60D2C40543D}" presName="rootConnector" presStyleLbl="node4" presStyleIdx="4" presStyleCnt="7"/>
      <dgm:spPr/>
    </dgm:pt>
    <dgm:pt modelId="{0738AC41-498A-43A9-ACD8-5A10A83AD98F}" type="pres">
      <dgm:prSet presAssocID="{DDE01D04-0B57-4C4E-A513-A60D2C40543D}" presName="hierChild4" presStyleCnt="0"/>
      <dgm:spPr/>
    </dgm:pt>
    <dgm:pt modelId="{4B35A3BA-4BCC-4CD9-92CA-5CEDBC4F1D62}" type="pres">
      <dgm:prSet presAssocID="{DDE01D04-0B57-4C4E-A513-A60D2C40543D}" presName="hierChild5" presStyleCnt="0"/>
      <dgm:spPr/>
    </dgm:pt>
    <dgm:pt modelId="{74DC3AF6-8050-48FF-946A-5A5B6D00721F}" type="pres">
      <dgm:prSet presAssocID="{FF7A179F-6D1F-4781-A5B7-7C2A7953FBEC}" presName="hierChild5" presStyleCnt="0"/>
      <dgm:spPr/>
    </dgm:pt>
    <dgm:pt modelId="{4D958933-8D13-4AEC-8B4F-B3FB14E98DC4}" type="pres">
      <dgm:prSet presAssocID="{226910C9-02A1-49EB-B5E3-94B3E5396EF8}" presName="Name37" presStyleLbl="parChTrans1D3" presStyleIdx="1" presStyleCnt="2"/>
      <dgm:spPr/>
    </dgm:pt>
    <dgm:pt modelId="{29BDC1E1-BF97-4A3F-9B1B-B81235ABB99E}" type="pres">
      <dgm:prSet presAssocID="{08656D35-9C5C-4685-8AEE-D484D2057FF1}" presName="hierRoot2" presStyleCnt="0">
        <dgm:presLayoutVars>
          <dgm:hierBranch val="init"/>
        </dgm:presLayoutVars>
      </dgm:prSet>
      <dgm:spPr/>
    </dgm:pt>
    <dgm:pt modelId="{3947B25C-7FE2-4620-A19B-A6B4177BEBA0}" type="pres">
      <dgm:prSet presAssocID="{08656D35-9C5C-4685-8AEE-D484D2057FF1}" presName="rootComposite" presStyleCnt="0"/>
      <dgm:spPr/>
    </dgm:pt>
    <dgm:pt modelId="{C2CD85EA-98AD-4591-A665-425CEE0E894F}" type="pres">
      <dgm:prSet presAssocID="{08656D35-9C5C-4685-8AEE-D484D2057FF1}" presName="rootText" presStyleLbl="node3" presStyleIdx="1" presStyleCnt="2">
        <dgm:presLayoutVars>
          <dgm:chPref val="3"/>
        </dgm:presLayoutVars>
      </dgm:prSet>
      <dgm:spPr/>
    </dgm:pt>
    <dgm:pt modelId="{B567FDAF-8744-4A4E-8966-B5D11E9571E8}" type="pres">
      <dgm:prSet presAssocID="{08656D35-9C5C-4685-8AEE-D484D2057FF1}" presName="rootConnector" presStyleLbl="node3" presStyleIdx="1" presStyleCnt="2"/>
      <dgm:spPr/>
    </dgm:pt>
    <dgm:pt modelId="{34612D5A-3DFD-4118-A63C-5F62C2BCE305}" type="pres">
      <dgm:prSet presAssocID="{08656D35-9C5C-4685-8AEE-D484D2057FF1}" presName="hierChild4" presStyleCnt="0"/>
      <dgm:spPr/>
    </dgm:pt>
    <dgm:pt modelId="{346E166A-6069-48F5-B415-DF17050E90E8}" type="pres">
      <dgm:prSet presAssocID="{59637865-A9C6-4B52-AC82-8ABA20D1000C}" presName="Name37" presStyleLbl="parChTrans1D4" presStyleIdx="5" presStyleCnt="7"/>
      <dgm:spPr/>
    </dgm:pt>
    <dgm:pt modelId="{BB05B998-638F-4F35-8D2C-BCBBD85A2E50}" type="pres">
      <dgm:prSet presAssocID="{C2FBA194-CF92-48D4-96F6-F74FD58789B7}" presName="hierRoot2" presStyleCnt="0">
        <dgm:presLayoutVars>
          <dgm:hierBranch val="init"/>
        </dgm:presLayoutVars>
      </dgm:prSet>
      <dgm:spPr/>
    </dgm:pt>
    <dgm:pt modelId="{268F7CBD-6DED-4AFA-AA0B-213C9ED0A013}" type="pres">
      <dgm:prSet presAssocID="{C2FBA194-CF92-48D4-96F6-F74FD58789B7}" presName="rootComposite" presStyleCnt="0"/>
      <dgm:spPr/>
    </dgm:pt>
    <dgm:pt modelId="{AD0EB3BF-BACA-467D-B4CC-0B581206FF88}" type="pres">
      <dgm:prSet presAssocID="{C2FBA194-CF92-48D4-96F6-F74FD58789B7}" presName="rootText" presStyleLbl="node4" presStyleIdx="5" presStyleCnt="7">
        <dgm:presLayoutVars>
          <dgm:chPref val="3"/>
        </dgm:presLayoutVars>
      </dgm:prSet>
      <dgm:spPr/>
    </dgm:pt>
    <dgm:pt modelId="{5F63F5EA-6DE2-4127-8338-5C41E29583D2}" type="pres">
      <dgm:prSet presAssocID="{C2FBA194-CF92-48D4-96F6-F74FD58789B7}" presName="rootConnector" presStyleLbl="node4" presStyleIdx="5" presStyleCnt="7"/>
      <dgm:spPr/>
    </dgm:pt>
    <dgm:pt modelId="{F7EBA929-1A10-4FDC-AD83-B23CBAF70D67}" type="pres">
      <dgm:prSet presAssocID="{C2FBA194-CF92-48D4-96F6-F74FD58789B7}" presName="hierChild4" presStyleCnt="0"/>
      <dgm:spPr/>
    </dgm:pt>
    <dgm:pt modelId="{8C288CEF-CD5F-4D86-AD11-C4B73F791ABB}" type="pres">
      <dgm:prSet presAssocID="{C2FBA194-CF92-48D4-96F6-F74FD58789B7}" presName="hierChild5" presStyleCnt="0"/>
      <dgm:spPr/>
    </dgm:pt>
    <dgm:pt modelId="{85CCC6FD-F13C-4BAE-A0A0-217E28160543}" type="pres">
      <dgm:prSet presAssocID="{5F22781D-153E-4097-8D75-4544DEEB7E6C}" presName="Name37" presStyleLbl="parChTrans1D4" presStyleIdx="6" presStyleCnt="7"/>
      <dgm:spPr/>
    </dgm:pt>
    <dgm:pt modelId="{3592791C-0C67-4375-A823-EE0AF334D030}" type="pres">
      <dgm:prSet presAssocID="{D23C3305-6EBD-4EE9-AE84-96134539397A}" presName="hierRoot2" presStyleCnt="0">
        <dgm:presLayoutVars>
          <dgm:hierBranch val="init"/>
        </dgm:presLayoutVars>
      </dgm:prSet>
      <dgm:spPr/>
    </dgm:pt>
    <dgm:pt modelId="{53530BB9-8154-4F90-A706-1E69BB3D9473}" type="pres">
      <dgm:prSet presAssocID="{D23C3305-6EBD-4EE9-AE84-96134539397A}" presName="rootComposite" presStyleCnt="0"/>
      <dgm:spPr/>
    </dgm:pt>
    <dgm:pt modelId="{1E399E74-8EFA-45CC-B45D-3971823B49EC}" type="pres">
      <dgm:prSet presAssocID="{D23C3305-6EBD-4EE9-AE84-96134539397A}" presName="rootText" presStyleLbl="node4" presStyleIdx="6" presStyleCnt="7">
        <dgm:presLayoutVars>
          <dgm:chPref val="3"/>
        </dgm:presLayoutVars>
      </dgm:prSet>
      <dgm:spPr/>
    </dgm:pt>
    <dgm:pt modelId="{2696C15E-35E3-400E-B366-5D01901E690C}" type="pres">
      <dgm:prSet presAssocID="{D23C3305-6EBD-4EE9-AE84-96134539397A}" presName="rootConnector" presStyleLbl="node4" presStyleIdx="6" presStyleCnt="7"/>
      <dgm:spPr/>
    </dgm:pt>
    <dgm:pt modelId="{D6E89F16-2C6D-401F-BDA9-D4BBB06C472E}" type="pres">
      <dgm:prSet presAssocID="{D23C3305-6EBD-4EE9-AE84-96134539397A}" presName="hierChild4" presStyleCnt="0"/>
      <dgm:spPr/>
    </dgm:pt>
    <dgm:pt modelId="{3A351285-98E2-487D-BC7C-ACC44A8070B8}" type="pres">
      <dgm:prSet presAssocID="{D23C3305-6EBD-4EE9-AE84-96134539397A}" presName="hierChild5" presStyleCnt="0"/>
      <dgm:spPr/>
    </dgm:pt>
    <dgm:pt modelId="{0CF26F8D-D972-4608-A65C-61155F7EDCB4}" type="pres">
      <dgm:prSet presAssocID="{08656D35-9C5C-4685-8AEE-D484D2057FF1}" presName="hierChild5" presStyleCnt="0"/>
      <dgm:spPr/>
    </dgm:pt>
    <dgm:pt modelId="{05715880-C404-4D2C-B49C-3925F763F4C8}" type="pres">
      <dgm:prSet presAssocID="{135CFA8C-7DDD-4328-B19C-B60A12BCD71A}" presName="hierChild5" presStyleCnt="0"/>
      <dgm:spPr/>
    </dgm:pt>
    <dgm:pt modelId="{37A49A8C-9318-41BA-AC5C-1C0EE88E4647}" type="pres">
      <dgm:prSet presAssocID="{9731E3BD-E6E1-4AD9-A336-0D2F98681A65}" presName="hierChild3" presStyleCnt="0"/>
      <dgm:spPr/>
    </dgm:pt>
  </dgm:ptLst>
  <dgm:cxnLst>
    <dgm:cxn modelId="{FECF3704-F6B4-4CB3-AF1D-C9A02566ACF9}" type="presOf" srcId="{B136174E-2D68-4C48-A57F-A0E64DD87354}" destId="{8F6DA941-4958-418A-B9D9-C21A37D47C09}" srcOrd="1" destOrd="0" presId="urn:microsoft.com/office/officeart/2005/8/layout/orgChart1"/>
    <dgm:cxn modelId="{249FF207-EE0D-446E-AB47-2876FEB94D27}" type="presOf" srcId="{9F94BFD9-35EA-4770-96BF-E021D3353D50}" destId="{CDF7A2E7-3FF3-4DE0-BE31-0BE23F6C82F6}" srcOrd="1" destOrd="0" presId="urn:microsoft.com/office/officeart/2005/8/layout/orgChart1"/>
    <dgm:cxn modelId="{45180F08-FCE6-462D-94F6-225877B0AFCF}" srcId="{FF7A179F-6D1F-4781-A5B7-7C2A7953FBEC}" destId="{DDE01D04-0B57-4C4E-A513-A60D2C40543D}" srcOrd="4" destOrd="0" parTransId="{BD6EEBB4-3B2F-4C02-A1F0-B9D6EEC1F21D}" sibTransId="{A3D4F8ED-B229-40EE-A356-060456ED51B9}"/>
    <dgm:cxn modelId="{D698B219-0F93-410B-A33B-13CF921568A3}" srcId="{08656D35-9C5C-4685-8AEE-D484D2057FF1}" destId="{D23C3305-6EBD-4EE9-AE84-96134539397A}" srcOrd="1" destOrd="0" parTransId="{5F22781D-153E-4097-8D75-4544DEEB7E6C}" sibTransId="{710B1A27-085A-4B42-A6A6-60BF0FBEBBD5}"/>
    <dgm:cxn modelId="{F2BFCB1B-ABD8-4D2C-A383-B1FB16E593D1}" type="presOf" srcId="{4A46B077-F20A-4B79-9352-254438357D3F}" destId="{C4E2C285-72BD-48B3-8560-DE74A9DCA659}" srcOrd="0" destOrd="0" presId="urn:microsoft.com/office/officeart/2005/8/layout/orgChart1"/>
    <dgm:cxn modelId="{9680571E-2C1C-4CD0-9AEA-2258D885BDE4}" type="presOf" srcId="{C2FBA194-CF92-48D4-96F6-F74FD58789B7}" destId="{AD0EB3BF-BACA-467D-B4CC-0B581206FF88}" srcOrd="0" destOrd="0" presId="urn:microsoft.com/office/officeart/2005/8/layout/orgChart1"/>
    <dgm:cxn modelId="{4F6D0422-FC0E-4DE7-A853-E1C34943DF58}" type="presOf" srcId="{25108955-BD1E-49BF-8D72-DDD50E2BFEBF}" destId="{AB35019F-B3A0-49DF-90DD-47A9C1F825FD}" srcOrd="0" destOrd="0" presId="urn:microsoft.com/office/officeart/2005/8/layout/orgChart1"/>
    <dgm:cxn modelId="{7D15C425-72E9-4C6C-81F0-2677C252B4AE}" type="presOf" srcId="{BD6EEBB4-3B2F-4C02-A1F0-B9D6EEC1F21D}" destId="{53529002-CEE4-4993-AF1E-90FD15B54AB7}" srcOrd="0" destOrd="0" presId="urn:microsoft.com/office/officeart/2005/8/layout/orgChart1"/>
    <dgm:cxn modelId="{53D8052D-D62E-427D-9F6E-232234D181B2}" type="presOf" srcId="{880A23A3-ACCC-46A0-B45E-F2C6E5D1DEF2}" destId="{66D63B34-EA95-4695-967F-4425710F7FEE}" srcOrd="1" destOrd="0" presId="urn:microsoft.com/office/officeart/2005/8/layout/orgChart1"/>
    <dgm:cxn modelId="{EBF9012E-9E17-4D6D-98D7-C9B75B35F20F}" type="presOf" srcId="{5F22781D-153E-4097-8D75-4544DEEB7E6C}" destId="{85CCC6FD-F13C-4BAE-A0A0-217E28160543}" srcOrd="0" destOrd="0" presId="urn:microsoft.com/office/officeart/2005/8/layout/orgChart1"/>
    <dgm:cxn modelId="{47905C2F-3097-466A-B100-791F01FF7979}" type="presOf" srcId="{D23C3305-6EBD-4EE9-AE84-96134539397A}" destId="{2696C15E-35E3-400E-B366-5D01901E690C}" srcOrd="1" destOrd="0" presId="urn:microsoft.com/office/officeart/2005/8/layout/orgChart1"/>
    <dgm:cxn modelId="{18258E31-F935-4EA2-98BB-BD56012B8B03}" srcId="{FF7A179F-6D1F-4781-A5B7-7C2A7953FBEC}" destId="{1B7FEF13-B76D-48F6-80C9-A320CE0CD287}" srcOrd="2" destOrd="0" parTransId="{25108955-BD1E-49BF-8D72-DDD50E2BFEBF}" sibTransId="{CB1E0CDD-102D-4D46-B46E-795135CB4E2A}"/>
    <dgm:cxn modelId="{A3D13849-4255-46BC-881E-4AB181FBE51D}" type="presOf" srcId="{880A23A3-ACCC-46A0-B45E-F2C6E5D1DEF2}" destId="{CECE40AC-CB06-4767-8A38-D6C9F55948C0}" srcOrd="0" destOrd="0" presId="urn:microsoft.com/office/officeart/2005/8/layout/orgChart1"/>
    <dgm:cxn modelId="{5B72814F-5C9C-4945-B29D-4289935BF91E}" type="presOf" srcId="{D23C3305-6EBD-4EE9-AE84-96134539397A}" destId="{1E399E74-8EFA-45CC-B45D-3971823B49EC}" srcOrd="0" destOrd="0" presId="urn:microsoft.com/office/officeart/2005/8/layout/orgChart1"/>
    <dgm:cxn modelId="{0F3AA855-9A72-4CA0-8EC3-71AD7FA7EEAA}" type="presOf" srcId="{08656D35-9C5C-4685-8AEE-D484D2057FF1}" destId="{C2CD85EA-98AD-4591-A665-425CEE0E894F}" srcOrd="0" destOrd="0" presId="urn:microsoft.com/office/officeart/2005/8/layout/orgChart1"/>
    <dgm:cxn modelId="{769CF455-4148-4119-AB9A-A671D10B3C70}" type="presOf" srcId="{333F1DCC-AA71-483C-B9B0-5C701E598960}" destId="{5CBEFC08-91BB-4AC0-8B44-4C3A4C1CC244}" srcOrd="0" destOrd="0" presId="urn:microsoft.com/office/officeart/2005/8/layout/orgChart1"/>
    <dgm:cxn modelId="{1C4FF65B-C9EE-44E5-9D2F-CDFF20EB9268}" type="presOf" srcId="{59637865-A9C6-4B52-AC82-8ABA20D1000C}" destId="{346E166A-6069-48F5-B415-DF17050E90E8}" srcOrd="0" destOrd="0" presId="urn:microsoft.com/office/officeart/2005/8/layout/orgChart1"/>
    <dgm:cxn modelId="{065A805D-3E58-4214-BD2A-203FF3A6033F}" srcId="{FF7A179F-6D1F-4781-A5B7-7C2A7953FBEC}" destId="{9F94BFD9-35EA-4770-96BF-E021D3353D50}" srcOrd="0" destOrd="0" parTransId="{333F1DCC-AA71-483C-B9B0-5C701E598960}" sibTransId="{EC83185D-DA09-4FA9-B641-563BFF0D4C13}"/>
    <dgm:cxn modelId="{D13BFE62-122B-4632-B3A7-03F268F1E1CC}" type="presOf" srcId="{DDE01D04-0B57-4C4E-A513-A60D2C40543D}" destId="{06C6EBED-0CA8-49A0-8400-2A210D69FA57}" srcOrd="0" destOrd="0" presId="urn:microsoft.com/office/officeart/2005/8/layout/orgChart1"/>
    <dgm:cxn modelId="{617BE064-34BA-4D42-B53D-84BE6783A139}" srcId="{135CFA8C-7DDD-4328-B19C-B60A12BCD71A}" destId="{FF7A179F-6D1F-4781-A5B7-7C2A7953FBEC}" srcOrd="0" destOrd="0" parTransId="{C67FACC5-FD80-4A42-94B9-CDD6B4EF7481}" sibTransId="{CBBE1C5B-E490-4A36-BC78-03BAFA122055}"/>
    <dgm:cxn modelId="{06A9C266-A64B-4DFE-9C9E-01B6AFDFCBE8}" type="presOf" srcId="{59FA3B40-6367-4F34-B371-1583BE85594D}" destId="{73113BD3-8A6D-42AE-991D-2E5D129AD404}" srcOrd="0" destOrd="0" presId="urn:microsoft.com/office/officeart/2005/8/layout/orgChart1"/>
    <dgm:cxn modelId="{2206A768-0A9A-41D3-AC83-CCF88D8853B8}" type="presOf" srcId="{1B7FEF13-B76D-48F6-80C9-A320CE0CD287}" destId="{F25B5229-9EB0-4711-B0D1-6D2FCC73E9AA}" srcOrd="1" destOrd="0" presId="urn:microsoft.com/office/officeart/2005/8/layout/orgChart1"/>
    <dgm:cxn modelId="{6F246369-517F-4B74-AA9A-AACE10D88961}" type="presOf" srcId="{135CFA8C-7DDD-4328-B19C-B60A12BCD71A}" destId="{4D2CA378-48B0-472D-BBAC-D65ACE525DBD}" srcOrd="0" destOrd="0" presId="urn:microsoft.com/office/officeart/2005/8/layout/orgChart1"/>
    <dgm:cxn modelId="{774B2A6B-1496-4EA9-B743-BDBFD193A2A7}" type="presOf" srcId="{94F4151D-E3F7-46C1-9E0C-80781433207B}" destId="{8BFE70C7-EF87-42A9-9DC0-9A62D1F84801}" srcOrd="0" destOrd="0" presId="urn:microsoft.com/office/officeart/2005/8/layout/orgChart1"/>
    <dgm:cxn modelId="{7F9E6C6C-609F-4B46-8B91-483DD1C167E1}" srcId="{59FA3B40-6367-4F34-B371-1583BE85594D}" destId="{9731E3BD-E6E1-4AD9-A336-0D2F98681A65}" srcOrd="0" destOrd="0" parTransId="{95626DA1-AB9B-473E-B0D6-26ADACDE5DE2}" sibTransId="{BD3F7C88-20D0-4A6E-84F0-9940F7B9E9DA}"/>
    <dgm:cxn modelId="{EB2C7B6D-457E-40AF-8AB7-50B91855A4AD}" type="presOf" srcId="{9731E3BD-E6E1-4AD9-A336-0D2F98681A65}" destId="{88EDD33A-689F-4791-B9C4-497A76356FA1}" srcOrd="1" destOrd="0" presId="urn:microsoft.com/office/officeart/2005/8/layout/orgChart1"/>
    <dgm:cxn modelId="{9717D378-CD70-49C3-A902-F7634C955BF8}" type="presOf" srcId="{226910C9-02A1-49EB-B5E3-94B3E5396EF8}" destId="{4D958933-8D13-4AEC-8B4F-B3FB14E98DC4}" srcOrd="0" destOrd="0" presId="urn:microsoft.com/office/officeart/2005/8/layout/orgChart1"/>
    <dgm:cxn modelId="{CACAE679-7B88-4229-991C-DA8B34F17AF2}" srcId="{9731E3BD-E6E1-4AD9-A336-0D2F98681A65}" destId="{135CFA8C-7DDD-4328-B19C-B60A12BCD71A}" srcOrd="0" destOrd="0" parTransId="{6884FBEF-415C-4D2B-B662-6CCBB4317E7C}" sibTransId="{1432BD82-6B48-4BB4-ADE5-72EE288F84BD}"/>
    <dgm:cxn modelId="{B065797D-1768-427C-B77F-1366E135FF1E}" type="presOf" srcId="{9F94BFD9-35EA-4770-96BF-E021D3353D50}" destId="{6BE1BC91-FF08-4A82-9A6E-BB49D1E2C651}" srcOrd="0" destOrd="0" presId="urn:microsoft.com/office/officeart/2005/8/layout/orgChart1"/>
    <dgm:cxn modelId="{64D4BB81-AB13-45F5-87C6-AAB8007C57BB}" srcId="{FF7A179F-6D1F-4781-A5B7-7C2A7953FBEC}" destId="{B136174E-2D68-4C48-A57F-A0E64DD87354}" srcOrd="1" destOrd="0" parTransId="{94F4151D-E3F7-46C1-9E0C-80781433207B}" sibTransId="{82B77674-D7B0-4CAE-A72A-9A2CEEC52F08}"/>
    <dgm:cxn modelId="{73BA5486-0523-42AD-943A-56B42B4FA1C0}" srcId="{08656D35-9C5C-4685-8AEE-D484D2057FF1}" destId="{C2FBA194-CF92-48D4-96F6-F74FD58789B7}" srcOrd="0" destOrd="0" parTransId="{59637865-A9C6-4B52-AC82-8ABA20D1000C}" sibTransId="{C12E1B3A-0047-4BA7-BB0C-2AC1254ECCDC}"/>
    <dgm:cxn modelId="{798A7586-EDF1-4240-BBAA-324E7C2C2DC8}" type="presOf" srcId="{1B7FEF13-B76D-48F6-80C9-A320CE0CD287}" destId="{8AD67CD5-52A6-4158-AAD1-8C7749B6B210}" srcOrd="0" destOrd="0" presId="urn:microsoft.com/office/officeart/2005/8/layout/orgChart1"/>
    <dgm:cxn modelId="{11670C87-5E19-41D2-A75E-95CF2B0E41FF}" type="presOf" srcId="{08656D35-9C5C-4685-8AEE-D484D2057FF1}" destId="{B567FDAF-8744-4A4E-8966-B5D11E9571E8}" srcOrd="1" destOrd="0" presId="urn:microsoft.com/office/officeart/2005/8/layout/orgChart1"/>
    <dgm:cxn modelId="{EAA6F6AB-1F2E-4552-AFC5-4E2E46CFD809}" type="presOf" srcId="{C2FBA194-CF92-48D4-96F6-F74FD58789B7}" destId="{5F63F5EA-6DE2-4127-8338-5C41E29583D2}" srcOrd="1" destOrd="0" presId="urn:microsoft.com/office/officeart/2005/8/layout/orgChart1"/>
    <dgm:cxn modelId="{C3ADFCB9-9997-474A-BBB4-199796BFC665}" type="presOf" srcId="{FF7A179F-6D1F-4781-A5B7-7C2A7953FBEC}" destId="{88066201-7E52-4C7C-B186-5F588E64A2ED}" srcOrd="0" destOrd="0" presId="urn:microsoft.com/office/officeart/2005/8/layout/orgChart1"/>
    <dgm:cxn modelId="{9B1BA7C6-FC14-4C91-B0DA-3520898B49D2}" srcId="{135CFA8C-7DDD-4328-B19C-B60A12BCD71A}" destId="{08656D35-9C5C-4685-8AEE-D484D2057FF1}" srcOrd="1" destOrd="0" parTransId="{226910C9-02A1-49EB-B5E3-94B3E5396EF8}" sibTransId="{3706275F-6A62-48E2-8AA3-6404648BC537}"/>
    <dgm:cxn modelId="{BC3F61D4-EB8C-4E32-850D-746EFFE80048}" type="presOf" srcId="{6884FBEF-415C-4D2B-B662-6CCBB4317E7C}" destId="{8B7DD1D8-E843-44EC-B386-3D87DC5C3F67}" srcOrd="0" destOrd="0" presId="urn:microsoft.com/office/officeart/2005/8/layout/orgChart1"/>
    <dgm:cxn modelId="{FB5E77DF-5022-4F82-982E-AC93D5CC6610}" type="presOf" srcId="{FF7A179F-6D1F-4781-A5B7-7C2A7953FBEC}" destId="{A3E9E164-BB94-408A-AB7B-7813E56FC794}" srcOrd="1" destOrd="0" presId="urn:microsoft.com/office/officeart/2005/8/layout/orgChart1"/>
    <dgm:cxn modelId="{3DC34DE5-131D-4CC3-89AC-B55F23E76D94}" type="presOf" srcId="{B136174E-2D68-4C48-A57F-A0E64DD87354}" destId="{88B4F335-87E2-4906-98C2-AEC8C5A261D5}" srcOrd="0" destOrd="0" presId="urn:microsoft.com/office/officeart/2005/8/layout/orgChart1"/>
    <dgm:cxn modelId="{AA8132E6-AFBE-4D75-988E-4EFBC1347E83}" type="presOf" srcId="{135CFA8C-7DDD-4328-B19C-B60A12BCD71A}" destId="{E91377E0-A405-4E90-A5E2-E44EF2499F78}" srcOrd="1" destOrd="0" presId="urn:microsoft.com/office/officeart/2005/8/layout/orgChart1"/>
    <dgm:cxn modelId="{9CDD7BE7-1EA5-4B3B-8CF2-00831238912D}" srcId="{FF7A179F-6D1F-4781-A5B7-7C2A7953FBEC}" destId="{880A23A3-ACCC-46A0-B45E-F2C6E5D1DEF2}" srcOrd="3" destOrd="0" parTransId="{4A46B077-F20A-4B79-9352-254438357D3F}" sibTransId="{1EC8718F-294B-404F-A98F-F3B0D70E324A}"/>
    <dgm:cxn modelId="{75D8F5EF-7774-4E63-B4DB-CD0A4B48971C}" type="presOf" srcId="{C67FACC5-FD80-4A42-94B9-CDD6B4EF7481}" destId="{5118BDDB-AC1D-4286-A631-9321CBA5918D}" srcOrd="0" destOrd="0" presId="urn:microsoft.com/office/officeart/2005/8/layout/orgChart1"/>
    <dgm:cxn modelId="{61C4F4F0-28CA-4F7A-8F74-127F06A82B59}" type="presOf" srcId="{DDE01D04-0B57-4C4E-A513-A60D2C40543D}" destId="{63417E1B-CE43-4358-ADB6-91DD5DDAAFA3}" srcOrd="1" destOrd="0" presId="urn:microsoft.com/office/officeart/2005/8/layout/orgChart1"/>
    <dgm:cxn modelId="{14B37DFC-AB01-43FF-BBF8-C120FE4870B9}" type="presOf" srcId="{9731E3BD-E6E1-4AD9-A336-0D2F98681A65}" destId="{F733D37E-E6C5-4DEB-9FFC-EA3E8F412CBC}" srcOrd="0" destOrd="0" presId="urn:microsoft.com/office/officeart/2005/8/layout/orgChart1"/>
    <dgm:cxn modelId="{A39858FE-8FD8-4B11-AEAB-AC0F79C8A9F0}" type="presParOf" srcId="{73113BD3-8A6D-42AE-991D-2E5D129AD404}" destId="{5F54C3D1-A1DC-4DF5-866C-7F830F304116}" srcOrd="0" destOrd="0" presId="urn:microsoft.com/office/officeart/2005/8/layout/orgChart1"/>
    <dgm:cxn modelId="{85E3F7DC-CD08-4B34-9EC5-CFB5F3B301A4}" type="presParOf" srcId="{5F54C3D1-A1DC-4DF5-866C-7F830F304116}" destId="{2D7DAFD2-7812-4B55-A94E-EB364709C6EE}" srcOrd="0" destOrd="0" presId="urn:microsoft.com/office/officeart/2005/8/layout/orgChart1"/>
    <dgm:cxn modelId="{58F0CEC7-68B9-4B83-9A4C-A8DEA2C6E35B}" type="presParOf" srcId="{2D7DAFD2-7812-4B55-A94E-EB364709C6EE}" destId="{F733D37E-E6C5-4DEB-9FFC-EA3E8F412CBC}" srcOrd="0" destOrd="0" presId="urn:microsoft.com/office/officeart/2005/8/layout/orgChart1"/>
    <dgm:cxn modelId="{312D5246-742E-4C5C-831D-125D0046437F}" type="presParOf" srcId="{2D7DAFD2-7812-4B55-A94E-EB364709C6EE}" destId="{88EDD33A-689F-4791-B9C4-497A76356FA1}" srcOrd="1" destOrd="0" presId="urn:microsoft.com/office/officeart/2005/8/layout/orgChart1"/>
    <dgm:cxn modelId="{2D9D3BF1-D9C1-4CF5-86A3-DD5DB22F6A6E}" type="presParOf" srcId="{5F54C3D1-A1DC-4DF5-866C-7F830F304116}" destId="{EE77569D-F507-437C-AFEE-C40ED1FEAA88}" srcOrd="1" destOrd="0" presId="urn:microsoft.com/office/officeart/2005/8/layout/orgChart1"/>
    <dgm:cxn modelId="{FB28E278-B2BC-425E-AE3B-8074B9FC3F40}" type="presParOf" srcId="{EE77569D-F507-437C-AFEE-C40ED1FEAA88}" destId="{8B7DD1D8-E843-44EC-B386-3D87DC5C3F67}" srcOrd="0" destOrd="0" presId="urn:microsoft.com/office/officeart/2005/8/layout/orgChart1"/>
    <dgm:cxn modelId="{48C9BB8F-715F-4B1D-85D8-9248CF1EEB37}" type="presParOf" srcId="{EE77569D-F507-437C-AFEE-C40ED1FEAA88}" destId="{ACE99E23-83B7-4632-B37E-F1AA36C61F11}" srcOrd="1" destOrd="0" presId="urn:microsoft.com/office/officeart/2005/8/layout/orgChart1"/>
    <dgm:cxn modelId="{95C7BBCC-F6CE-4F73-9BF8-9F8F8BA0A32C}" type="presParOf" srcId="{ACE99E23-83B7-4632-B37E-F1AA36C61F11}" destId="{D98A3322-D1B4-4F0F-AF93-B9E9F9432C66}" srcOrd="0" destOrd="0" presId="urn:microsoft.com/office/officeart/2005/8/layout/orgChart1"/>
    <dgm:cxn modelId="{D0AC6F19-CFE1-44CE-9944-6ED4887A5F94}" type="presParOf" srcId="{D98A3322-D1B4-4F0F-AF93-B9E9F9432C66}" destId="{4D2CA378-48B0-472D-BBAC-D65ACE525DBD}" srcOrd="0" destOrd="0" presId="urn:microsoft.com/office/officeart/2005/8/layout/orgChart1"/>
    <dgm:cxn modelId="{100919FE-7E18-437B-A47A-33E368379B86}" type="presParOf" srcId="{D98A3322-D1B4-4F0F-AF93-B9E9F9432C66}" destId="{E91377E0-A405-4E90-A5E2-E44EF2499F78}" srcOrd="1" destOrd="0" presId="urn:microsoft.com/office/officeart/2005/8/layout/orgChart1"/>
    <dgm:cxn modelId="{6BD38BE2-7B3D-4060-9DDB-888DAC0401ED}" type="presParOf" srcId="{ACE99E23-83B7-4632-B37E-F1AA36C61F11}" destId="{E36BDC4E-AD80-4FBF-98F9-7ED41B2BE0D4}" srcOrd="1" destOrd="0" presId="urn:microsoft.com/office/officeart/2005/8/layout/orgChart1"/>
    <dgm:cxn modelId="{AB76E147-5BCD-4D7B-A3E6-C512FDC47496}" type="presParOf" srcId="{E36BDC4E-AD80-4FBF-98F9-7ED41B2BE0D4}" destId="{5118BDDB-AC1D-4286-A631-9321CBA5918D}" srcOrd="0" destOrd="0" presId="urn:microsoft.com/office/officeart/2005/8/layout/orgChart1"/>
    <dgm:cxn modelId="{AC59A356-CBAE-48C2-8731-03C20EC086BE}" type="presParOf" srcId="{E36BDC4E-AD80-4FBF-98F9-7ED41B2BE0D4}" destId="{BE0FD0D7-1A12-4796-A5ED-BB635C985F18}" srcOrd="1" destOrd="0" presId="urn:microsoft.com/office/officeart/2005/8/layout/orgChart1"/>
    <dgm:cxn modelId="{760A9590-F3B9-4064-9471-E1C67855E44A}" type="presParOf" srcId="{BE0FD0D7-1A12-4796-A5ED-BB635C985F18}" destId="{34B0C776-195B-4B41-AAC1-D2AB71E5A44A}" srcOrd="0" destOrd="0" presId="urn:microsoft.com/office/officeart/2005/8/layout/orgChart1"/>
    <dgm:cxn modelId="{704FD4C8-E986-4815-B5E9-5A0E12471F9B}" type="presParOf" srcId="{34B0C776-195B-4B41-AAC1-D2AB71E5A44A}" destId="{88066201-7E52-4C7C-B186-5F588E64A2ED}" srcOrd="0" destOrd="0" presId="urn:microsoft.com/office/officeart/2005/8/layout/orgChart1"/>
    <dgm:cxn modelId="{C41FF6A0-2C0A-456D-997B-1D59AD9470FA}" type="presParOf" srcId="{34B0C776-195B-4B41-AAC1-D2AB71E5A44A}" destId="{A3E9E164-BB94-408A-AB7B-7813E56FC794}" srcOrd="1" destOrd="0" presId="urn:microsoft.com/office/officeart/2005/8/layout/orgChart1"/>
    <dgm:cxn modelId="{62BDF752-9117-4C8B-961F-35573FF85102}" type="presParOf" srcId="{BE0FD0D7-1A12-4796-A5ED-BB635C985F18}" destId="{64F09C96-76BA-4045-9119-22E6878348B7}" srcOrd="1" destOrd="0" presId="urn:microsoft.com/office/officeart/2005/8/layout/orgChart1"/>
    <dgm:cxn modelId="{66CEA137-4DCD-473F-99F5-6E05E030FD1C}" type="presParOf" srcId="{64F09C96-76BA-4045-9119-22E6878348B7}" destId="{5CBEFC08-91BB-4AC0-8B44-4C3A4C1CC244}" srcOrd="0" destOrd="0" presId="urn:microsoft.com/office/officeart/2005/8/layout/orgChart1"/>
    <dgm:cxn modelId="{AF5B2F3B-19E5-403B-BB31-28C7DF7BB1C7}" type="presParOf" srcId="{64F09C96-76BA-4045-9119-22E6878348B7}" destId="{E7EF5637-0B97-46FF-8E2C-2E3E6FBB1F74}" srcOrd="1" destOrd="0" presId="urn:microsoft.com/office/officeart/2005/8/layout/orgChart1"/>
    <dgm:cxn modelId="{721787FA-6629-4A33-9809-DFD086C16F82}" type="presParOf" srcId="{E7EF5637-0B97-46FF-8E2C-2E3E6FBB1F74}" destId="{7642C7C9-AB0F-46E3-B47B-835659BFCB9F}" srcOrd="0" destOrd="0" presId="urn:microsoft.com/office/officeart/2005/8/layout/orgChart1"/>
    <dgm:cxn modelId="{47E52F77-8C73-48FC-8FD6-CC058D514B70}" type="presParOf" srcId="{7642C7C9-AB0F-46E3-B47B-835659BFCB9F}" destId="{6BE1BC91-FF08-4A82-9A6E-BB49D1E2C651}" srcOrd="0" destOrd="0" presId="urn:microsoft.com/office/officeart/2005/8/layout/orgChart1"/>
    <dgm:cxn modelId="{0445AF4F-0522-4A2F-AFD8-B8F81B820C25}" type="presParOf" srcId="{7642C7C9-AB0F-46E3-B47B-835659BFCB9F}" destId="{CDF7A2E7-3FF3-4DE0-BE31-0BE23F6C82F6}" srcOrd="1" destOrd="0" presId="urn:microsoft.com/office/officeart/2005/8/layout/orgChart1"/>
    <dgm:cxn modelId="{804EFE16-471C-4868-AC20-C9DDA6378474}" type="presParOf" srcId="{E7EF5637-0B97-46FF-8E2C-2E3E6FBB1F74}" destId="{E91E5E8C-5A52-4CB7-ADB6-551B99A72823}" srcOrd="1" destOrd="0" presId="urn:microsoft.com/office/officeart/2005/8/layout/orgChart1"/>
    <dgm:cxn modelId="{DACFF915-F129-4FD4-8078-F24A67154352}" type="presParOf" srcId="{E7EF5637-0B97-46FF-8E2C-2E3E6FBB1F74}" destId="{14F84D17-97DB-4E31-8320-90B45AE72137}" srcOrd="2" destOrd="0" presId="urn:microsoft.com/office/officeart/2005/8/layout/orgChart1"/>
    <dgm:cxn modelId="{C1375EE0-492D-415B-8E60-D542AA4CC2FD}" type="presParOf" srcId="{64F09C96-76BA-4045-9119-22E6878348B7}" destId="{8BFE70C7-EF87-42A9-9DC0-9A62D1F84801}" srcOrd="2" destOrd="0" presId="urn:microsoft.com/office/officeart/2005/8/layout/orgChart1"/>
    <dgm:cxn modelId="{255A1EC8-B15A-4006-9D1C-6C03170C0BA4}" type="presParOf" srcId="{64F09C96-76BA-4045-9119-22E6878348B7}" destId="{145515C6-2567-4089-A79B-647ED0FF237A}" srcOrd="3" destOrd="0" presId="urn:microsoft.com/office/officeart/2005/8/layout/orgChart1"/>
    <dgm:cxn modelId="{A2EFA4FB-66A0-4C74-B1BE-E2AAF45CFCB7}" type="presParOf" srcId="{145515C6-2567-4089-A79B-647ED0FF237A}" destId="{11B0315C-9155-4477-9E23-752006043173}" srcOrd="0" destOrd="0" presId="urn:microsoft.com/office/officeart/2005/8/layout/orgChart1"/>
    <dgm:cxn modelId="{7F666893-C4F8-4EA3-8A63-6664B94EDE3D}" type="presParOf" srcId="{11B0315C-9155-4477-9E23-752006043173}" destId="{88B4F335-87E2-4906-98C2-AEC8C5A261D5}" srcOrd="0" destOrd="0" presId="urn:microsoft.com/office/officeart/2005/8/layout/orgChart1"/>
    <dgm:cxn modelId="{38C2BC15-052D-4375-A6DB-DF7C8B2010D7}" type="presParOf" srcId="{11B0315C-9155-4477-9E23-752006043173}" destId="{8F6DA941-4958-418A-B9D9-C21A37D47C09}" srcOrd="1" destOrd="0" presId="urn:microsoft.com/office/officeart/2005/8/layout/orgChart1"/>
    <dgm:cxn modelId="{B5FBF44B-357C-499E-9E9F-5F1C13B09645}" type="presParOf" srcId="{145515C6-2567-4089-A79B-647ED0FF237A}" destId="{822CB7EE-8D2B-4409-A158-00AB08AAC743}" srcOrd="1" destOrd="0" presId="urn:microsoft.com/office/officeart/2005/8/layout/orgChart1"/>
    <dgm:cxn modelId="{43959B56-395A-4A6A-895E-CEC1699F8FDF}" type="presParOf" srcId="{145515C6-2567-4089-A79B-647ED0FF237A}" destId="{E149A43E-946D-4B6C-B215-A9FE5669BA51}" srcOrd="2" destOrd="0" presId="urn:microsoft.com/office/officeart/2005/8/layout/orgChart1"/>
    <dgm:cxn modelId="{7E1AE643-8218-4CE1-A395-97ED9C7AEEE4}" type="presParOf" srcId="{64F09C96-76BA-4045-9119-22E6878348B7}" destId="{AB35019F-B3A0-49DF-90DD-47A9C1F825FD}" srcOrd="4" destOrd="0" presId="urn:microsoft.com/office/officeart/2005/8/layout/orgChart1"/>
    <dgm:cxn modelId="{9402E90E-74BD-4FDA-AEE8-9AF7DBC61FED}" type="presParOf" srcId="{64F09C96-76BA-4045-9119-22E6878348B7}" destId="{0F852FC4-B870-4CC6-B3EF-16C3794B4640}" srcOrd="5" destOrd="0" presId="urn:microsoft.com/office/officeart/2005/8/layout/orgChart1"/>
    <dgm:cxn modelId="{FC555193-0C0A-4008-B9EF-8BEAE7B3DB95}" type="presParOf" srcId="{0F852FC4-B870-4CC6-B3EF-16C3794B4640}" destId="{FF753C2F-4E6B-4948-9409-45BD0CCE8B4F}" srcOrd="0" destOrd="0" presId="urn:microsoft.com/office/officeart/2005/8/layout/orgChart1"/>
    <dgm:cxn modelId="{B5174EF1-5112-47A2-8D17-5F3B1CADE95B}" type="presParOf" srcId="{FF753C2F-4E6B-4948-9409-45BD0CCE8B4F}" destId="{8AD67CD5-52A6-4158-AAD1-8C7749B6B210}" srcOrd="0" destOrd="0" presId="urn:microsoft.com/office/officeart/2005/8/layout/orgChart1"/>
    <dgm:cxn modelId="{75ECDB7B-A89C-45B0-AB41-DFF25DC65E07}" type="presParOf" srcId="{FF753C2F-4E6B-4948-9409-45BD0CCE8B4F}" destId="{F25B5229-9EB0-4711-B0D1-6D2FCC73E9AA}" srcOrd="1" destOrd="0" presId="urn:microsoft.com/office/officeart/2005/8/layout/orgChart1"/>
    <dgm:cxn modelId="{DA105FAE-E719-485E-98D5-BE8D707DBADA}" type="presParOf" srcId="{0F852FC4-B870-4CC6-B3EF-16C3794B4640}" destId="{E4720BC6-1197-4A84-94FF-B680392E1CC8}" srcOrd="1" destOrd="0" presId="urn:microsoft.com/office/officeart/2005/8/layout/orgChart1"/>
    <dgm:cxn modelId="{3ED2FB85-EC59-446C-AE25-0A26FCB60157}" type="presParOf" srcId="{0F852FC4-B870-4CC6-B3EF-16C3794B4640}" destId="{1626CBC5-1A9A-4FAF-A75C-435BF35A0D69}" srcOrd="2" destOrd="0" presId="urn:microsoft.com/office/officeart/2005/8/layout/orgChart1"/>
    <dgm:cxn modelId="{0B92915E-D68B-4ECC-B868-57C9F341264C}" type="presParOf" srcId="{64F09C96-76BA-4045-9119-22E6878348B7}" destId="{C4E2C285-72BD-48B3-8560-DE74A9DCA659}" srcOrd="6" destOrd="0" presId="urn:microsoft.com/office/officeart/2005/8/layout/orgChart1"/>
    <dgm:cxn modelId="{60B0378D-C2B9-4329-899E-BD4C19F4CE1A}" type="presParOf" srcId="{64F09C96-76BA-4045-9119-22E6878348B7}" destId="{25A61740-6911-43DE-94CE-7C014B7104C6}" srcOrd="7" destOrd="0" presId="urn:microsoft.com/office/officeart/2005/8/layout/orgChart1"/>
    <dgm:cxn modelId="{9FC07B1F-E1DB-4277-91AB-93233F37AFEB}" type="presParOf" srcId="{25A61740-6911-43DE-94CE-7C014B7104C6}" destId="{40FC3776-6431-4349-980F-1ECB3BEBD2DC}" srcOrd="0" destOrd="0" presId="urn:microsoft.com/office/officeart/2005/8/layout/orgChart1"/>
    <dgm:cxn modelId="{4A392BE1-D506-432C-B30B-49C81B9816E6}" type="presParOf" srcId="{40FC3776-6431-4349-980F-1ECB3BEBD2DC}" destId="{CECE40AC-CB06-4767-8A38-D6C9F55948C0}" srcOrd="0" destOrd="0" presId="urn:microsoft.com/office/officeart/2005/8/layout/orgChart1"/>
    <dgm:cxn modelId="{2E79B1E3-69DF-461F-8652-9795B7502206}" type="presParOf" srcId="{40FC3776-6431-4349-980F-1ECB3BEBD2DC}" destId="{66D63B34-EA95-4695-967F-4425710F7FEE}" srcOrd="1" destOrd="0" presId="urn:microsoft.com/office/officeart/2005/8/layout/orgChart1"/>
    <dgm:cxn modelId="{56F62998-6724-44A4-8C81-F78DE6B46725}" type="presParOf" srcId="{25A61740-6911-43DE-94CE-7C014B7104C6}" destId="{422B1116-1838-49D5-92C6-1743F25657EB}" srcOrd="1" destOrd="0" presId="urn:microsoft.com/office/officeart/2005/8/layout/orgChart1"/>
    <dgm:cxn modelId="{FCE77EB2-A53A-4486-9E86-E4C74E85C293}" type="presParOf" srcId="{25A61740-6911-43DE-94CE-7C014B7104C6}" destId="{EA24DC5E-7187-4593-9142-DDAC43616329}" srcOrd="2" destOrd="0" presId="urn:microsoft.com/office/officeart/2005/8/layout/orgChart1"/>
    <dgm:cxn modelId="{8592FADA-9B57-4D69-A0BE-472ED17DBE0B}" type="presParOf" srcId="{64F09C96-76BA-4045-9119-22E6878348B7}" destId="{53529002-CEE4-4993-AF1E-90FD15B54AB7}" srcOrd="8" destOrd="0" presId="urn:microsoft.com/office/officeart/2005/8/layout/orgChart1"/>
    <dgm:cxn modelId="{771522DB-B779-499C-9A03-96AD12DABD0F}" type="presParOf" srcId="{64F09C96-76BA-4045-9119-22E6878348B7}" destId="{EB4DCABA-294E-4A86-B72B-A51E4EBB3864}" srcOrd="9" destOrd="0" presId="urn:microsoft.com/office/officeart/2005/8/layout/orgChart1"/>
    <dgm:cxn modelId="{F64BC161-BE31-4D80-A463-8D64C2532E82}" type="presParOf" srcId="{EB4DCABA-294E-4A86-B72B-A51E4EBB3864}" destId="{A5BFF15B-AE61-4C2E-AA27-B7E5E763C819}" srcOrd="0" destOrd="0" presId="urn:microsoft.com/office/officeart/2005/8/layout/orgChart1"/>
    <dgm:cxn modelId="{F7BB9CAB-490A-4CE2-B491-9A9835235771}" type="presParOf" srcId="{A5BFF15B-AE61-4C2E-AA27-B7E5E763C819}" destId="{06C6EBED-0CA8-49A0-8400-2A210D69FA57}" srcOrd="0" destOrd="0" presId="urn:microsoft.com/office/officeart/2005/8/layout/orgChart1"/>
    <dgm:cxn modelId="{C638D062-2970-410D-83A2-A41FB834D0B8}" type="presParOf" srcId="{A5BFF15B-AE61-4C2E-AA27-B7E5E763C819}" destId="{63417E1B-CE43-4358-ADB6-91DD5DDAAFA3}" srcOrd="1" destOrd="0" presId="urn:microsoft.com/office/officeart/2005/8/layout/orgChart1"/>
    <dgm:cxn modelId="{59395CEA-5717-4A78-A281-825AC02223B5}" type="presParOf" srcId="{EB4DCABA-294E-4A86-B72B-A51E4EBB3864}" destId="{0738AC41-498A-43A9-ACD8-5A10A83AD98F}" srcOrd="1" destOrd="0" presId="urn:microsoft.com/office/officeart/2005/8/layout/orgChart1"/>
    <dgm:cxn modelId="{F14D576C-0D6C-451A-B5D8-85A9F46703F9}" type="presParOf" srcId="{EB4DCABA-294E-4A86-B72B-A51E4EBB3864}" destId="{4B35A3BA-4BCC-4CD9-92CA-5CEDBC4F1D62}" srcOrd="2" destOrd="0" presId="urn:microsoft.com/office/officeart/2005/8/layout/orgChart1"/>
    <dgm:cxn modelId="{9A923E84-52B3-4CFF-95AB-6DEFA9BE5FFD}" type="presParOf" srcId="{BE0FD0D7-1A12-4796-A5ED-BB635C985F18}" destId="{74DC3AF6-8050-48FF-946A-5A5B6D00721F}" srcOrd="2" destOrd="0" presId="urn:microsoft.com/office/officeart/2005/8/layout/orgChart1"/>
    <dgm:cxn modelId="{EDCA7AB3-1F5A-4270-9561-C0381214EE31}" type="presParOf" srcId="{E36BDC4E-AD80-4FBF-98F9-7ED41B2BE0D4}" destId="{4D958933-8D13-4AEC-8B4F-B3FB14E98DC4}" srcOrd="2" destOrd="0" presId="urn:microsoft.com/office/officeart/2005/8/layout/orgChart1"/>
    <dgm:cxn modelId="{F4CD93BE-57A5-4312-831A-4CDC146B4AF4}" type="presParOf" srcId="{E36BDC4E-AD80-4FBF-98F9-7ED41B2BE0D4}" destId="{29BDC1E1-BF97-4A3F-9B1B-B81235ABB99E}" srcOrd="3" destOrd="0" presId="urn:microsoft.com/office/officeart/2005/8/layout/orgChart1"/>
    <dgm:cxn modelId="{63A3304A-7AAE-436B-9E9B-C594AC966E00}" type="presParOf" srcId="{29BDC1E1-BF97-4A3F-9B1B-B81235ABB99E}" destId="{3947B25C-7FE2-4620-A19B-A6B4177BEBA0}" srcOrd="0" destOrd="0" presId="urn:microsoft.com/office/officeart/2005/8/layout/orgChart1"/>
    <dgm:cxn modelId="{9B2BC9D0-68B3-4E55-9C47-DD592C9C5F54}" type="presParOf" srcId="{3947B25C-7FE2-4620-A19B-A6B4177BEBA0}" destId="{C2CD85EA-98AD-4591-A665-425CEE0E894F}" srcOrd="0" destOrd="0" presId="urn:microsoft.com/office/officeart/2005/8/layout/orgChart1"/>
    <dgm:cxn modelId="{DC0A9EEB-E433-4B76-BA62-7A79B22E16A2}" type="presParOf" srcId="{3947B25C-7FE2-4620-A19B-A6B4177BEBA0}" destId="{B567FDAF-8744-4A4E-8966-B5D11E9571E8}" srcOrd="1" destOrd="0" presId="urn:microsoft.com/office/officeart/2005/8/layout/orgChart1"/>
    <dgm:cxn modelId="{7E4EA03A-FA8B-4D4D-8BA9-684B82E6FFD8}" type="presParOf" srcId="{29BDC1E1-BF97-4A3F-9B1B-B81235ABB99E}" destId="{34612D5A-3DFD-4118-A63C-5F62C2BCE305}" srcOrd="1" destOrd="0" presId="urn:microsoft.com/office/officeart/2005/8/layout/orgChart1"/>
    <dgm:cxn modelId="{99501940-0E69-4DE8-8261-4966B7828D86}" type="presParOf" srcId="{34612D5A-3DFD-4118-A63C-5F62C2BCE305}" destId="{346E166A-6069-48F5-B415-DF17050E90E8}" srcOrd="0" destOrd="0" presId="urn:microsoft.com/office/officeart/2005/8/layout/orgChart1"/>
    <dgm:cxn modelId="{73839551-B590-4F79-80B9-E796B753FD0B}" type="presParOf" srcId="{34612D5A-3DFD-4118-A63C-5F62C2BCE305}" destId="{BB05B998-638F-4F35-8D2C-BCBBD85A2E50}" srcOrd="1" destOrd="0" presId="urn:microsoft.com/office/officeart/2005/8/layout/orgChart1"/>
    <dgm:cxn modelId="{BBD96431-C332-465F-B632-835A7F9C7CF2}" type="presParOf" srcId="{BB05B998-638F-4F35-8D2C-BCBBD85A2E50}" destId="{268F7CBD-6DED-4AFA-AA0B-213C9ED0A013}" srcOrd="0" destOrd="0" presId="urn:microsoft.com/office/officeart/2005/8/layout/orgChart1"/>
    <dgm:cxn modelId="{A6BDEF1F-0CE9-490B-9424-29C59CF77CE2}" type="presParOf" srcId="{268F7CBD-6DED-4AFA-AA0B-213C9ED0A013}" destId="{AD0EB3BF-BACA-467D-B4CC-0B581206FF88}" srcOrd="0" destOrd="0" presId="urn:microsoft.com/office/officeart/2005/8/layout/orgChart1"/>
    <dgm:cxn modelId="{82C98688-585E-41F1-A1FB-DEDBDEFAC990}" type="presParOf" srcId="{268F7CBD-6DED-4AFA-AA0B-213C9ED0A013}" destId="{5F63F5EA-6DE2-4127-8338-5C41E29583D2}" srcOrd="1" destOrd="0" presId="urn:microsoft.com/office/officeart/2005/8/layout/orgChart1"/>
    <dgm:cxn modelId="{298C358F-488C-40C6-955B-7A63E764AAA5}" type="presParOf" srcId="{BB05B998-638F-4F35-8D2C-BCBBD85A2E50}" destId="{F7EBA929-1A10-4FDC-AD83-B23CBAF70D67}" srcOrd="1" destOrd="0" presId="urn:microsoft.com/office/officeart/2005/8/layout/orgChart1"/>
    <dgm:cxn modelId="{6B84323F-5E52-4499-81E8-C4A5193FDACD}" type="presParOf" srcId="{BB05B998-638F-4F35-8D2C-BCBBD85A2E50}" destId="{8C288CEF-CD5F-4D86-AD11-C4B73F791ABB}" srcOrd="2" destOrd="0" presId="urn:microsoft.com/office/officeart/2005/8/layout/orgChart1"/>
    <dgm:cxn modelId="{66AD50CA-40D4-4966-9647-B37988649DFC}" type="presParOf" srcId="{34612D5A-3DFD-4118-A63C-5F62C2BCE305}" destId="{85CCC6FD-F13C-4BAE-A0A0-217E28160543}" srcOrd="2" destOrd="0" presId="urn:microsoft.com/office/officeart/2005/8/layout/orgChart1"/>
    <dgm:cxn modelId="{7A07AF77-FCDA-44DC-9F8B-492E7078F516}" type="presParOf" srcId="{34612D5A-3DFD-4118-A63C-5F62C2BCE305}" destId="{3592791C-0C67-4375-A823-EE0AF334D030}" srcOrd="3" destOrd="0" presId="urn:microsoft.com/office/officeart/2005/8/layout/orgChart1"/>
    <dgm:cxn modelId="{6FCEFE8B-92DB-4EBF-948B-793EE08F8B6B}" type="presParOf" srcId="{3592791C-0C67-4375-A823-EE0AF334D030}" destId="{53530BB9-8154-4F90-A706-1E69BB3D9473}" srcOrd="0" destOrd="0" presId="urn:microsoft.com/office/officeart/2005/8/layout/orgChart1"/>
    <dgm:cxn modelId="{AE0D5CB4-FB4E-4155-98F6-1F0BD2EF08C7}" type="presParOf" srcId="{53530BB9-8154-4F90-A706-1E69BB3D9473}" destId="{1E399E74-8EFA-45CC-B45D-3971823B49EC}" srcOrd="0" destOrd="0" presId="urn:microsoft.com/office/officeart/2005/8/layout/orgChart1"/>
    <dgm:cxn modelId="{C7BCB8B5-04EA-4EDC-B8D7-9E5F0283A3E5}" type="presParOf" srcId="{53530BB9-8154-4F90-A706-1E69BB3D9473}" destId="{2696C15E-35E3-400E-B366-5D01901E690C}" srcOrd="1" destOrd="0" presId="urn:microsoft.com/office/officeart/2005/8/layout/orgChart1"/>
    <dgm:cxn modelId="{DE17A30E-2509-417B-B965-E1AF7C7B4FC8}" type="presParOf" srcId="{3592791C-0C67-4375-A823-EE0AF334D030}" destId="{D6E89F16-2C6D-401F-BDA9-D4BBB06C472E}" srcOrd="1" destOrd="0" presId="urn:microsoft.com/office/officeart/2005/8/layout/orgChart1"/>
    <dgm:cxn modelId="{9A3D4811-45B8-4571-99BC-20C77C4E593F}" type="presParOf" srcId="{3592791C-0C67-4375-A823-EE0AF334D030}" destId="{3A351285-98E2-487D-BC7C-ACC44A8070B8}" srcOrd="2" destOrd="0" presId="urn:microsoft.com/office/officeart/2005/8/layout/orgChart1"/>
    <dgm:cxn modelId="{2260CA2E-AEA3-4133-913E-234615F9EB27}" type="presParOf" srcId="{29BDC1E1-BF97-4A3F-9B1B-B81235ABB99E}" destId="{0CF26F8D-D972-4608-A65C-61155F7EDCB4}" srcOrd="2" destOrd="0" presId="urn:microsoft.com/office/officeart/2005/8/layout/orgChart1"/>
    <dgm:cxn modelId="{E8149DC4-C953-46EA-9AF8-36092FD7E8D6}" type="presParOf" srcId="{ACE99E23-83B7-4632-B37E-F1AA36C61F11}" destId="{05715880-C404-4D2C-B49C-3925F763F4C8}" srcOrd="2" destOrd="0" presId="urn:microsoft.com/office/officeart/2005/8/layout/orgChart1"/>
    <dgm:cxn modelId="{62DEFA44-2F2F-4ADE-B99B-D626260858EC}" type="presParOf" srcId="{5F54C3D1-A1DC-4DF5-866C-7F830F304116}" destId="{37A49A8C-9318-41BA-AC5C-1C0EE88E464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CC6FD-F13C-4BAE-A0A0-217E28160543}">
      <dsp:nvSpPr>
        <dsp:cNvPr id="0" name=""/>
        <dsp:cNvSpPr/>
      </dsp:nvSpPr>
      <dsp:spPr>
        <a:xfrm>
          <a:off x="1143461" y="1250412"/>
          <a:ext cx="97476" cy="760317"/>
        </a:xfrm>
        <a:custGeom>
          <a:avLst/>
          <a:gdLst/>
          <a:ahLst/>
          <a:cxnLst/>
          <a:rect l="0" t="0" r="0" b="0"/>
          <a:pathLst>
            <a:path>
              <a:moveTo>
                <a:pt x="0" y="0"/>
              </a:moveTo>
              <a:lnTo>
                <a:pt x="0" y="760317"/>
              </a:lnTo>
              <a:lnTo>
                <a:pt x="97476" y="760317"/>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6E166A-6069-48F5-B415-DF17050E90E8}">
      <dsp:nvSpPr>
        <dsp:cNvPr id="0" name=""/>
        <dsp:cNvSpPr/>
      </dsp:nvSpPr>
      <dsp:spPr>
        <a:xfrm>
          <a:off x="1143461" y="1250412"/>
          <a:ext cx="97476" cy="298928"/>
        </a:xfrm>
        <a:custGeom>
          <a:avLst/>
          <a:gdLst/>
          <a:ahLst/>
          <a:cxnLst/>
          <a:rect l="0" t="0" r="0" b="0"/>
          <a:pathLst>
            <a:path>
              <a:moveTo>
                <a:pt x="0" y="0"/>
              </a:moveTo>
              <a:lnTo>
                <a:pt x="0" y="298928"/>
              </a:lnTo>
              <a:lnTo>
                <a:pt x="97476" y="29892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958933-8D13-4AEC-8B4F-B3FB14E98DC4}">
      <dsp:nvSpPr>
        <dsp:cNvPr id="0" name=""/>
        <dsp:cNvSpPr/>
      </dsp:nvSpPr>
      <dsp:spPr>
        <a:xfrm>
          <a:off x="1403399" y="789023"/>
          <a:ext cx="393155" cy="136467"/>
        </a:xfrm>
        <a:custGeom>
          <a:avLst/>
          <a:gdLst/>
          <a:ahLst/>
          <a:cxnLst/>
          <a:rect l="0" t="0" r="0" b="0"/>
          <a:pathLst>
            <a:path>
              <a:moveTo>
                <a:pt x="393155" y="0"/>
              </a:moveTo>
              <a:lnTo>
                <a:pt x="393155" y="68233"/>
              </a:lnTo>
              <a:lnTo>
                <a:pt x="0" y="68233"/>
              </a:lnTo>
              <a:lnTo>
                <a:pt x="0" y="136467"/>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529002-CEE4-4993-AF1E-90FD15B54AB7}">
      <dsp:nvSpPr>
        <dsp:cNvPr id="0" name=""/>
        <dsp:cNvSpPr/>
      </dsp:nvSpPr>
      <dsp:spPr>
        <a:xfrm>
          <a:off x="1929773" y="1250412"/>
          <a:ext cx="97476" cy="2144485"/>
        </a:xfrm>
        <a:custGeom>
          <a:avLst/>
          <a:gdLst/>
          <a:ahLst/>
          <a:cxnLst/>
          <a:rect l="0" t="0" r="0" b="0"/>
          <a:pathLst>
            <a:path>
              <a:moveTo>
                <a:pt x="0" y="0"/>
              </a:moveTo>
              <a:lnTo>
                <a:pt x="0" y="2144485"/>
              </a:lnTo>
              <a:lnTo>
                <a:pt x="97476" y="214448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E2C285-72BD-48B3-8560-DE74A9DCA659}">
      <dsp:nvSpPr>
        <dsp:cNvPr id="0" name=""/>
        <dsp:cNvSpPr/>
      </dsp:nvSpPr>
      <dsp:spPr>
        <a:xfrm>
          <a:off x="1929773" y="1250412"/>
          <a:ext cx="97476" cy="1683095"/>
        </a:xfrm>
        <a:custGeom>
          <a:avLst/>
          <a:gdLst/>
          <a:ahLst/>
          <a:cxnLst/>
          <a:rect l="0" t="0" r="0" b="0"/>
          <a:pathLst>
            <a:path>
              <a:moveTo>
                <a:pt x="0" y="0"/>
              </a:moveTo>
              <a:lnTo>
                <a:pt x="0" y="1683095"/>
              </a:lnTo>
              <a:lnTo>
                <a:pt x="97476" y="1683095"/>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35019F-B3A0-49DF-90DD-47A9C1F825FD}">
      <dsp:nvSpPr>
        <dsp:cNvPr id="0" name=""/>
        <dsp:cNvSpPr/>
      </dsp:nvSpPr>
      <dsp:spPr>
        <a:xfrm>
          <a:off x="1929773" y="1250412"/>
          <a:ext cx="97476" cy="1221706"/>
        </a:xfrm>
        <a:custGeom>
          <a:avLst/>
          <a:gdLst/>
          <a:ahLst/>
          <a:cxnLst/>
          <a:rect l="0" t="0" r="0" b="0"/>
          <a:pathLst>
            <a:path>
              <a:moveTo>
                <a:pt x="0" y="0"/>
              </a:moveTo>
              <a:lnTo>
                <a:pt x="0" y="1221706"/>
              </a:lnTo>
              <a:lnTo>
                <a:pt x="97476" y="1221706"/>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FE70C7-EF87-42A9-9DC0-9A62D1F84801}">
      <dsp:nvSpPr>
        <dsp:cNvPr id="0" name=""/>
        <dsp:cNvSpPr/>
      </dsp:nvSpPr>
      <dsp:spPr>
        <a:xfrm>
          <a:off x="1929773" y="1250412"/>
          <a:ext cx="97476" cy="760317"/>
        </a:xfrm>
        <a:custGeom>
          <a:avLst/>
          <a:gdLst/>
          <a:ahLst/>
          <a:cxnLst/>
          <a:rect l="0" t="0" r="0" b="0"/>
          <a:pathLst>
            <a:path>
              <a:moveTo>
                <a:pt x="0" y="0"/>
              </a:moveTo>
              <a:lnTo>
                <a:pt x="0" y="760317"/>
              </a:lnTo>
              <a:lnTo>
                <a:pt x="97476" y="760317"/>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BEFC08-91BB-4AC0-8B44-4C3A4C1CC244}">
      <dsp:nvSpPr>
        <dsp:cNvPr id="0" name=""/>
        <dsp:cNvSpPr/>
      </dsp:nvSpPr>
      <dsp:spPr>
        <a:xfrm>
          <a:off x="1929773" y="1250412"/>
          <a:ext cx="97476" cy="298928"/>
        </a:xfrm>
        <a:custGeom>
          <a:avLst/>
          <a:gdLst/>
          <a:ahLst/>
          <a:cxnLst/>
          <a:rect l="0" t="0" r="0" b="0"/>
          <a:pathLst>
            <a:path>
              <a:moveTo>
                <a:pt x="0" y="0"/>
              </a:moveTo>
              <a:lnTo>
                <a:pt x="0" y="298928"/>
              </a:lnTo>
              <a:lnTo>
                <a:pt x="97476" y="298928"/>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18BDDB-AC1D-4286-A631-9321CBA5918D}">
      <dsp:nvSpPr>
        <dsp:cNvPr id="0" name=""/>
        <dsp:cNvSpPr/>
      </dsp:nvSpPr>
      <dsp:spPr>
        <a:xfrm>
          <a:off x="1796555" y="789023"/>
          <a:ext cx="393155" cy="136467"/>
        </a:xfrm>
        <a:custGeom>
          <a:avLst/>
          <a:gdLst/>
          <a:ahLst/>
          <a:cxnLst/>
          <a:rect l="0" t="0" r="0" b="0"/>
          <a:pathLst>
            <a:path>
              <a:moveTo>
                <a:pt x="0" y="0"/>
              </a:moveTo>
              <a:lnTo>
                <a:pt x="0" y="68233"/>
              </a:lnTo>
              <a:lnTo>
                <a:pt x="393155" y="68233"/>
              </a:lnTo>
              <a:lnTo>
                <a:pt x="393155" y="136467"/>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7DD1D8-E843-44EC-B386-3D87DC5C3F67}">
      <dsp:nvSpPr>
        <dsp:cNvPr id="0" name=""/>
        <dsp:cNvSpPr/>
      </dsp:nvSpPr>
      <dsp:spPr>
        <a:xfrm>
          <a:off x="1750835" y="327634"/>
          <a:ext cx="91440" cy="136467"/>
        </a:xfrm>
        <a:custGeom>
          <a:avLst/>
          <a:gdLst/>
          <a:ahLst/>
          <a:cxnLst/>
          <a:rect l="0" t="0" r="0" b="0"/>
          <a:pathLst>
            <a:path>
              <a:moveTo>
                <a:pt x="45720" y="0"/>
              </a:moveTo>
              <a:lnTo>
                <a:pt x="45720" y="136467"/>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33D37E-E6C5-4DEB-9FFC-EA3E8F412CBC}">
      <dsp:nvSpPr>
        <dsp:cNvPr id="0" name=""/>
        <dsp:cNvSpPr/>
      </dsp:nvSpPr>
      <dsp:spPr>
        <a:xfrm>
          <a:off x="1471633" y="2712"/>
          <a:ext cx="649843" cy="324921"/>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l" defTabSz="311150">
            <a:lnSpc>
              <a:spcPct val="90000"/>
            </a:lnSpc>
            <a:spcBef>
              <a:spcPct val="0"/>
            </a:spcBef>
            <a:spcAft>
              <a:spcPct val="35000"/>
            </a:spcAft>
            <a:buNone/>
          </a:pPr>
          <a:r>
            <a:rPr lang="es-ES" sz="700" kern="1200"/>
            <a:t>Feature Engineering</a:t>
          </a:r>
        </a:p>
      </dsp:txBody>
      <dsp:txXfrm>
        <a:off x="1471633" y="2712"/>
        <a:ext cx="649843" cy="324921"/>
      </dsp:txXfrm>
    </dsp:sp>
    <dsp:sp modelId="{4D2CA378-48B0-472D-BBAC-D65ACE525DBD}">
      <dsp:nvSpPr>
        <dsp:cNvPr id="0" name=""/>
        <dsp:cNvSpPr/>
      </dsp:nvSpPr>
      <dsp:spPr>
        <a:xfrm>
          <a:off x="1471633" y="464101"/>
          <a:ext cx="649843" cy="324921"/>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l" defTabSz="311150">
            <a:lnSpc>
              <a:spcPct val="90000"/>
            </a:lnSpc>
            <a:spcBef>
              <a:spcPct val="0"/>
            </a:spcBef>
            <a:spcAft>
              <a:spcPct val="35000"/>
            </a:spcAft>
            <a:buNone/>
          </a:pPr>
          <a:r>
            <a:rPr lang="es-ES" sz="700" kern="1200"/>
            <a:t>Dimensionality reduction</a:t>
          </a:r>
        </a:p>
      </dsp:txBody>
      <dsp:txXfrm>
        <a:off x="1471633" y="464101"/>
        <a:ext cx="649843" cy="324921"/>
      </dsp:txXfrm>
    </dsp:sp>
    <dsp:sp modelId="{88066201-7E52-4C7C-B186-5F588E64A2ED}">
      <dsp:nvSpPr>
        <dsp:cNvPr id="0" name=""/>
        <dsp:cNvSpPr/>
      </dsp:nvSpPr>
      <dsp:spPr>
        <a:xfrm>
          <a:off x="1864788" y="925490"/>
          <a:ext cx="649843" cy="324921"/>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l" defTabSz="311150">
            <a:lnSpc>
              <a:spcPct val="90000"/>
            </a:lnSpc>
            <a:spcBef>
              <a:spcPct val="0"/>
            </a:spcBef>
            <a:spcAft>
              <a:spcPct val="35000"/>
            </a:spcAft>
            <a:buNone/>
          </a:pPr>
          <a:r>
            <a:rPr lang="es-ES" sz="700" kern="1200"/>
            <a:t>Feature </a:t>
          </a:r>
        </a:p>
        <a:p>
          <a:pPr marL="0" lvl="0" indent="0" algn="l" defTabSz="311150">
            <a:lnSpc>
              <a:spcPct val="90000"/>
            </a:lnSpc>
            <a:spcBef>
              <a:spcPct val="0"/>
            </a:spcBef>
            <a:spcAft>
              <a:spcPct val="35000"/>
            </a:spcAft>
            <a:buNone/>
          </a:pPr>
          <a:r>
            <a:rPr lang="es-ES" sz="700" kern="1200"/>
            <a:t>Selection</a:t>
          </a:r>
        </a:p>
      </dsp:txBody>
      <dsp:txXfrm>
        <a:off x="1864788" y="925490"/>
        <a:ext cx="649843" cy="324921"/>
      </dsp:txXfrm>
    </dsp:sp>
    <dsp:sp modelId="{6BE1BC91-FF08-4A82-9A6E-BB49D1E2C651}">
      <dsp:nvSpPr>
        <dsp:cNvPr id="0" name=""/>
        <dsp:cNvSpPr/>
      </dsp:nvSpPr>
      <dsp:spPr>
        <a:xfrm>
          <a:off x="2027249" y="1386879"/>
          <a:ext cx="649843" cy="324921"/>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l" defTabSz="311150">
            <a:lnSpc>
              <a:spcPct val="90000"/>
            </a:lnSpc>
            <a:spcBef>
              <a:spcPct val="0"/>
            </a:spcBef>
            <a:spcAft>
              <a:spcPct val="35000"/>
            </a:spcAft>
            <a:buNone/>
          </a:pPr>
          <a:r>
            <a:rPr lang="es-ES" sz="700" kern="1200"/>
            <a:t>mRMR</a:t>
          </a:r>
        </a:p>
      </dsp:txBody>
      <dsp:txXfrm>
        <a:off x="2027249" y="1386879"/>
        <a:ext cx="649843" cy="324921"/>
      </dsp:txXfrm>
    </dsp:sp>
    <dsp:sp modelId="{88B4F335-87E2-4906-98C2-AEC8C5A261D5}">
      <dsp:nvSpPr>
        <dsp:cNvPr id="0" name=""/>
        <dsp:cNvSpPr/>
      </dsp:nvSpPr>
      <dsp:spPr>
        <a:xfrm>
          <a:off x="2027249" y="1848269"/>
          <a:ext cx="649843" cy="324921"/>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l" defTabSz="311150">
            <a:lnSpc>
              <a:spcPct val="90000"/>
            </a:lnSpc>
            <a:spcBef>
              <a:spcPct val="0"/>
            </a:spcBef>
            <a:spcAft>
              <a:spcPct val="35000"/>
            </a:spcAft>
            <a:buNone/>
          </a:pPr>
          <a:r>
            <a:rPr lang="es-ES" sz="700" kern="1200"/>
            <a:t>Low Variance</a:t>
          </a:r>
        </a:p>
      </dsp:txBody>
      <dsp:txXfrm>
        <a:off x="2027249" y="1848269"/>
        <a:ext cx="649843" cy="324921"/>
      </dsp:txXfrm>
    </dsp:sp>
    <dsp:sp modelId="{8AD67CD5-52A6-4158-AAD1-8C7749B6B210}">
      <dsp:nvSpPr>
        <dsp:cNvPr id="0" name=""/>
        <dsp:cNvSpPr/>
      </dsp:nvSpPr>
      <dsp:spPr>
        <a:xfrm>
          <a:off x="2027249" y="2309658"/>
          <a:ext cx="649843" cy="324921"/>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l" defTabSz="311150">
            <a:lnSpc>
              <a:spcPct val="90000"/>
            </a:lnSpc>
            <a:spcBef>
              <a:spcPct val="0"/>
            </a:spcBef>
            <a:spcAft>
              <a:spcPct val="35000"/>
            </a:spcAft>
            <a:buNone/>
          </a:pPr>
          <a:r>
            <a:rPr lang="es-ES" sz="700" kern="1200"/>
            <a:t>Random Forest</a:t>
          </a:r>
        </a:p>
      </dsp:txBody>
      <dsp:txXfrm>
        <a:off x="2027249" y="2309658"/>
        <a:ext cx="649843" cy="324921"/>
      </dsp:txXfrm>
    </dsp:sp>
    <dsp:sp modelId="{CECE40AC-CB06-4767-8A38-D6C9F55948C0}">
      <dsp:nvSpPr>
        <dsp:cNvPr id="0" name=""/>
        <dsp:cNvSpPr/>
      </dsp:nvSpPr>
      <dsp:spPr>
        <a:xfrm>
          <a:off x="2027249" y="2771047"/>
          <a:ext cx="649843" cy="324921"/>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l" defTabSz="311150">
            <a:lnSpc>
              <a:spcPct val="90000"/>
            </a:lnSpc>
            <a:spcBef>
              <a:spcPct val="0"/>
            </a:spcBef>
            <a:spcAft>
              <a:spcPct val="35000"/>
            </a:spcAft>
            <a:buNone/>
          </a:pPr>
          <a:r>
            <a:rPr lang="es-ES" sz="700" kern="1200"/>
            <a:t>Univariate  Feature Selection</a:t>
          </a:r>
        </a:p>
      </dsp:txBody>
      <dsp:txXfrm>
        <a:off x="2027249" y="2771047"/>
        <a:ext cx="649843" cy="324921"/>
      </dsp:txXfrm>
    </dsp:sp>
    <dsp:sp modelId="{06C6EBED-0CA8-49A0-8400-2A210D69FA57}">
      <dsp:nvSpPr>
        <dsp:cNvPr id="0" name=""/>
        <dsp:cNvSpPr/>
      </dsp:nvSpPr>
      <dsp:spPr>
        <a:xfrm>
          <a:off x="2027249" y="3232436"/>
          <a:ext cx="649843" cy="324921"/>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l" defTabSz="311150">
            <a:lnSpc>
              <a:spcPct val="90000"/>
            </a:lnSpc>
            <a:spcBef>
              <a:spcPct val="0"/>
            </a:spcBef>
            <a:spcAft>
              <a:spcPct val="35000"/>
            </a:spcAft>
            <a:buNone/>
          </a:pPr>
          <a:r>
            <a:rPr lang="es-ES" sz="700" kern="1200"/>
            <a:t>ExtraTree Classifier</a:t>
          </a:r>
        </a:p>
      </dsp:txBody>
      <dsp:txXfrm>
        <a:off x="2027249" y="3232436"/>
        <a:ext cx="649843" cy="324921"/>
      </dsp:txXfrm>
    </dsp:sp>
    <dsp:sp modelId="{C2CD85EA-98AD-4591-A665-425CEE0E894F}">
      <dsp:nvSpPr>
        <dsp:cNvPr id="0" name=""/>
        <dsp:cNvSpPr/>
      </dsp:nvSpPr>
      <dsp:spPr>
        <a:xfrm>
          <a:off x="1078477" y="925490"/>
          <a:ext cx="649843" cy="324921"/>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l" defTabSz="311150">
            <a:lnSpc>
              <a:spcPct val="90000"/>
            </a:lnSpc>
            <a:spcBef>
              <a:spcPct val="0"/>
            </a:spcBef>
            <a:spcAft>
              <a:spcPct val="35000"/>
            </a:spcAft>
            <a:buNone/>
          </a:pPr>
          <a:r>
            <a:rPr lang="es-ES" sz="700" kern="1200"/>
            <a:t>Feature Extraction</a:t>
          </a:r>
        </a:p>
      </dsp:txBody>
      <dsp:txXfrm>
        <a:off x="1078477" y="925490"/>
        <a:ext cx="649843" cy="324921"/>
      </dsp:txXfrm>
    </dsp:sp>
    <dsp:sp modelId="{AD0EB3BF-BACA-467D-B4CC-0B581206FF88}">
      <dsp:nvSpPr>
        <dsp:cNvPr id="0" name=""/>
        <dsp:cNvSpPr/>
      </dsp:nvSpPr>
      <dsp:spPr>
        <a:xfrm>
          <a:off x="1240938" y="1386879"/>
          <a:ext cx="649843" cy="324921"/>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l" defTabSz="311150">
            <a:lnSpc>
              <a:spcPct val="90000"/>
            </a:lnSpc>
            <a:spcBef>
              <a:spcPct val="0"/>
            </a:spcBef>
            <a:spcAft>
              <a:spcPct val="35000"/>
            </a:spcAft>
            <a:buNone/>
          </a:pPr>
          <a:r>
            <a:rPr lang="es-ES" sz="700" kern="1200"/>
            <a:t>PCA</a:t>
          </a:r>
        </a:p>
      </dsp:txBody>
      <dsp:txXfrm>
        <a:off x="1240938" y="1386879"/>
        <a:ext cx="649843" cy="324921"/>
      </dsp:txXfrm>
    </dsp:sp>
    <dsp:sp modelId="{1E399E74-8EFA-45CC-B45D-3971823B49EC}">
      <dsp:nvSpPr>
        <dsp:cNvPr id="0" name=""/>
        <dsp:cNvSpPr/>
      </dsp:nvSpPr>
      <dsp:spPr>
        <a:xfrm>
          <a:off x="1240938" y="1848269"/>
          <a:ext cx="649843" cy="324921"/>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l" defTabSz="311150">
            <a:lnSpc>
              <a:spcPct val="90000"/>
            </a:lnSpc>
            <a:spcBef>
              <a:spcPct val="0"/>
            </a:spcBef>
            <a:spcAft>
              <a:spcPct val="35000"/>
            </a:spcAft>
            <a:buNone/>
          </a:pPr>
          <a:r>
            <a:rPr lang="es-ES" sz="700" kern="1200"/>
            <a:t>LDA</a:t>
          </a:r>
        </a:p>
      </dsp:txBody>
      <dsp:txXfrm>
        <a:off x="1240938" y="1848269"/>
        <a:ext cx="649843" cy="32492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19204718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 name="Shape 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Helvetica Neue" panose="02000503000000020004" pitchFamily="2" charset="0"/>
              </a:rPr>
              <a:t>My name is Daniel Gerald </a:t>
            </a:r>
            <a:r>
              <a:rPr lang="en-GB" dirty="0" err="1">
                <a:effectLst/>
                <a:latin typeface="Helvetica Neue" panose="02000503000000020004" pitchFamily="2" charset="0"/>
              </a:rPr>
              <a:t>Orbegoso</a:t>
            </a:r>
            <a:r>
              <a:rPr lang="en-GB" dirty="0">
                <a:effectLst/>
                <a:latin typeface="Helvetica Neue" panose="02000503000000020004" pitchFamily="2" charset="0"/>
              </a:rPr>
              <a:t> </a:t>
            </a:r>
            <a:r>
              <a:rPr lang="en-GB" dirty="0" err="1">
                <a:effectLst/>
                <a:latin typeface="Helvetica Neue" panose="02000503000000020004" pitchFamily="2" charset="0"/>
              </a:rPr>
              <a:t>Barrantes</a:t>
            </a:r>
            <a:r>
              <a:rPr lang="en-GB" dirty="0">
                <a:effectLst/>
                <a:latin typeface="Helvetica Neue" panose="02000503000000020004" pitchFamily="2" charset="0"/>
              </a:rPr>
              <a:t> and I’m a student from the University </a:t>
            </a:r>
            <a:r>
              <a:rPr lang="en-GB" dirty="0" err="1">
                <a:effectLst/>
                <a:latin typeface="Helvetica Neue" panose="02000503000000020004" pitchFamily="2" charset="0"/>
              </a:rPr>
              <a:t>Oberta</a:t>
            </a:r>
            <a:r>
              <a:rPr lang="en-GB" dirty="0">
                <a:effectLst/>
                <a:latin typeface="Helvetica Neue" panose="02000503000000020004" pitchFamily="2" charset="0"/>
              </a:rPr>
              <a:t> de Catalunya, that is pursuing his master </a:t>
            </a:r>
            <a:r>
              <a:rPr lang="en-GB" dirty="0" err="1">
                <a:effectLst/>
                <a:latin typeface="Helvetica Neue" panose="02000503000000020004" pitchFamily="2" charset="0"/>
              </a:rPr>
              <a:t>tesis</a:t>
            </a:r>
            <a:r>
              <a:rPr lang="en-GB" dirty="0">
                <a:effectLst/>
                <a:latin typeface="Helvetica Neue" panose="02000503000000020004" pitchFamily="2" charset="0"/>
              </a:rPr>
              <a:t> at the University from Cambridge. The topic of my research is the </a:t>
            </a:r>
            <a:r>
              <a:rPr lang="en-GB" b="1" dirty="0">
                <a:effectLst/>
                <a:latin typeface="Helvetica Neue" panose="02000503000000020004" pitchFamily="2" charset="0"/>
              </a:rPr>
              <a:t>Empirical Study of Dimensionality Reduction Methodologies for Pose Comparison problems using Computer Vision</a:t>
            </a:r>
            <a:r>
              <a:rPr lang="en-GB" dirty="0">
                <a:effectLst/>
                <a:latin typeface="Helvetica Neue" panose="02000503000000020004" pitchFamily="2" charset="0"/>
              </a:rPr>
              <a:t>. So, let me introduce you to the index of this presentation.</a:t>
            </a:r>
          </a:p>
          <a:p>
            <a:pPr lvl="0">
              <a:spcBef>
                <a:spcPts val="0"/>
              </a:spcBef>
              <a:buNone/>
            </a:pPr>
            <a:endParaRPr dirty="0"/>
          </a:p>
        </p:txBody>
      </p:sp>
    </p:spTree>
    <p:extLst>
      <p:ext uri="{BB962C8B-B14F-4D97-AF65-F5344CB8AC3E}">
        <p14:creationId xmlns:p14="http://schemas.microsoft.com/office/powerpoint/2010/main" val="862045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de-DE" dirty="0"/>
              <a:t>So </a:t>
            </a:r>
            <a:r>
              <a:rPr lang="de-DE" dirty="0" err="1"/>
              <a:t>lets</a:t>
            </a:r>
            <a:r>
              <a:rPr lang="de-DE" dirty="0"/>
              <a:t> </a:t>
            </a:r>
            <a:r>
              <a:rPr lang="de-DE" dirty="0" err="1"/>
              <a:t>start</a:t>
            </a:r>
            <a:r>
              <a:rPr lang="de-DE" dirty="0"/>
              <a:t> </a:t>
            </a:r>
            <a:r>
              <a:rPr lang="de-DE" dirty="0" err="1"/>
              <a:t>with</a:t>
            </a:r>
            <a:r>
              <a:rPr lang="de-DE" dirty="0"/>
              <a:t> </a:t>
            </a:r>
            <a:r>
              <a:rPr lang="de-DE" dirty="0" err="1"/>
              <a:t>the</a:t>
            </a:r>
            <a:r>
              <a:rPr lang="de-DE" dirty="0"/>
              <a:t> </a:t>
            </a:r>
            <a:r>
              <a:rPr lang="de-DE" dirty="0" err="1"/>
              <a:t>methodology</a:t>
            </a:r>
            <a:r>
              <a:rPr lang="de-DE" dirty="0"/>
              <a:t> </a:t>
            </a:r>
            <a:r>
              <a:rPr lang="de-DE" dirty="0" err="1"/>
              <a:t>implemented</a:t>
            </a:r>
            <a:r>
              <a:rPr lang="de-DE" dirty="0"/>
              <a:t> and </a:t>
            </a:r>
            <a:r>
              <a:rPr lang="de-DE" dirty="0" err="1"/>
              <a:t>we</a:t>
            </a:r>
            <a:r>
              <a:rPr lang="de-DE" dirty="0"/>
              <a:t> </a:t>
            </a:r>
            <a:r>
              <a:rPr lang="de-DE" dirty="0" err="1"/>
              <a:t>are</a:t>
            </a:r>
            <a:r>
              <a:rPr lang="de-DE" dirty="0"/>
              <a:t> </a:t>
            </a:r>
            <a:r>
              <a:rPr lang="de-DE" dirty="0" err="1"/>
              <a:t>going</a:t>
            </a:r>
            <a:r>
              <a:rPr lang="de-DE" dirty="0"/>
              <a:t> </a:t>
            </a:r>
            <a:r>
              <a:rPr lang="de-DE" dirty="0" err="1"/>
              <a:t>to</a:t>
            </a:r>
            <a:r>
              <a:rPr lang="de-DE" dirty="0"/>
              <a:t> </a:t>
            </a:r>
            <a:r>
              <a:rPr lang="de-DE" dirty="0" err="1"/>
              <a:t>start</a:t>
            </a:r>
            <a:r>
              <a:rPr lang="de-DE" dirty="0"/>
              <a:t> </a:t>
            </a:r>
            <a:r>
              <a:rPr lang="de-DE" dirty="0" err="1"/>
              <a:t>to</a:t>
            </a:r>
            <a:r>
              <a:rPr lang="de-DE" dirty="0"/>
              <a:t> </a:t>
            </a:r>
            <a:r>
              <a:rPr lang="de-DE" dirty="0" err="1"/>
              <a:t>explain</a:t>
            </a:r>
            <a:r>
              <a:rPr lang="de-DE" dirty="0"/>
              <a:t> </a:t>
            </a:r>
            <a:r>
              <a:rPr lang="de-DE" dirty="0" err="1"/>
              <a:t>the</a:t>
            </a:r>
            <a:r>
              <a:rPr lang="de-DE" dirty="0"/>
              <a:t> Business Understanding and Data Understanding </a:t>
            </a:r>
            <a:r>
              <a:rPr lang="de-DE" dirty="0" err="1"/>
              <a:t>phase</a:t>
            </a:r>
            <a:r>
              <a:rPr lang="de-DE" dirty="0"/>
              <a:t>.</a:t>
            </a:r>
          </a:p>
          <a:p>
            <a:pPr lvl="0">
              <a:spcBef>
                <a:spcPts val="0"/>
              </a:spcBef>
              <a:buNone/>
            </a:pPr>
            <a:endParaRPr lang="de-DE" dirty="0"/>
          </a:p>
          <a:p>
            <a:pPr lvl="0">
              <a:spcBef>
                <a:spcPts val="0"/>
              </a:spcBef>
              <a:buNone/>
            </a:pPr>
            <a:r>
              <a:rPr lang="de-DE" dirty="0"/>
              <a:t>In </a:t>
            </a:r>
            <a:r>
              <a:rPr lang="de-DE" dirty="0" err="1"/>
              <a:t>this</a:t>
            </a:r>
            <a:r>
              <a:rPr lang="de-DE" dirty="0"/>
              <a:t> initial </a:t>
            </a:r>
            <a:r>
              <a:rPr lang="de-DE" dirty="0" err="1"/>
              <a:t>phase</a:t>
            </a:r>
            <a:r>
              <a:rPr lang="de-DE" dirty="0"/>
              <a:t> </a:t>
            </a:r>
            <a:r>
              <a:rPr lang="de-DE" dirty="0" err="1"/>
              <a:t>we</a:t>
            </a:r>
            <a:r>
              <a:rPr lang="de-DE" dirty="0"/>
              <a:t> </a:t>
            </a:r>
            <a:r>
              <a:rPr lang="de-DE" dirty="0" err="1"/>
              <a:t>try</a:t>
            </a:r>
            <a:r>
              <a:rPr lang="de-DE" dirty="0"/>
              <a:t> </a:t>
            </a:r>
            <a:r>
              <a:rPr lang="de-DE" dirty="0" err="1"/>
              <a:t>to</a:t>
            </a:r>
            <a:r>
              <a:rPr lang="de-DE" dirty="0"/>
              <a:t> </a:t>
            </a:r>
            <a:r>
              <a:rPr lang="de-DE" dirty="0" err="1"/>
              <a:t>understand</a:t>
            </a:r>
            <a:r>
              <a:rPr lang="de-DE" dirty="0"/>
              <a:t> </a:t>
            </a:r>
            <a:r>
              <a:rPr lang="de-DE" dirty="0" err="1"/>
              <a:t>the</a:t>
            </a:r>
            <a:r>
              <a:rPr lang="de-DE" dirty="0"/>
              <a:t> </a:t>
            </a:r>
            <a:r>
              <a:rPr lang="de-DE" dirty="0" err="1"/>
              <a:t>problems</a:t>
            </a:r>
            <a:r>
              <a:rPr lang="de-DE" dirty="0"/>
              <a:t> and </a:t>
            </a:r>
            <a:r>
              <a:rPr lang="de-DE" dirty="0" err="1"/>
              <a:t>questions</a:t>
            </a:r>
            <a:r>
              <a:rPr lang="de-DE" dirty="0"/>
              <a:t> </a:t>
            </a:r>
            <a:r>
              <a:rPr lang="de-DE" dirty="0" err="1"/>
              <a:t>that</a:t>
            </a:r>
            <a:r>
              <a:rPr lang="de-DE" dirty="0"/>
              <a:t> </a:t>
            </a:r>
            <a:r>
              <a:rPr lang="de-DE" dirty="0" err="1"/>
              <a:t>are</a:t>
            </a:r>
            <a:r>
              <a:rPr lang="de-DE" dirty="0"/>
              <a:t> </a:t>
            </a:r>
            <a:r>
              <a:rPr lang="de-DE" dirty="0" err="1"/>
              <a:t>necessary</a:t>
            </a:r>
            <a:r>
              <a:rPr lang="de-DE" dirty="0"/>
              <a:t> </a:t>
            </a:r>
            <a:r>
              <a:rPr lang="de-DE" dirty="0" err="1"/>
              <a:t>to</a:t>
            </a:r>
            <a:r>
              <a:rPr lang="de-DE" dirty="0"/>
              <a:t> </a:t>
            </a:r>
            <a:r>
              <a:rPr lang="de-DE" dirty="0" err="1"/>
              <a:t>solve</a:t>
            </a:r>
            <a:r>
              <a:rPr lang="de-DE" dirty="0"/>
              <a:t> and </a:t>
            </a:r>
            <a:r>
              <a:rPr lang="de-DE" dirty="0" err="1"/>
              <a:t>to</a:t>
            </a:r>
            <a:r>
              <a:rPr lang="de-DE" dirty="0"/>
              <a:t> </a:t>
            </a:r>
            <a:r>
              <a:rPr lang="de-DE" dirty="0" err="1"/>
              <a:t>answer.For</a:t>
            </a:r>
            <a:r>
              <a:rPr lang="de-DE" dirty="0"/>
              <a:t> </a:t>
            </a:r>
            <a:r>
              <a:rPr lang="de-DE" dirty="0" err="1"/>
              <a:t>example</a:t>
            </a:r>
            <a:r>
              <a:rPr lang="de-DE" dirty="0"/>
              <a:t>, </a:t>
            </a:r>
            <a:r>
              <a:rPr lang="de-DE" dirty="0" err="1"/>
              <a:t>the</a:t>
            </a:r>
            <a:r>
              <a:rPr lang="de-DE" dirty="0"/>
              <a:t> </a:t>
            </a:r>
            <a:r>
              <a:rPr lang="de-DE" dirty="0" err="1"/>
              <a:t>computing</a:t>
            </a:r>
            <a:r>
              <a:rPr lang="de-DE" dirty="0"/>
              <a:t> </a:t>
            </a:r>
            <a:r>
              <a:rPr lang="de-DE" dirty="0" err="1"/>
              <a:t>resources</a:t>
            </a:r>
            <a:r>
              <a:rPr lang="de-DE" dirty="0"/>
              <a:t> </a:t>
            </a:r>
            <a:r>
              <a:rPr lang="de-DE" dirty="0" err="1"/>
              <a:t>needed</a:t>
            </a:r>
            <a:r>
              <a:rPr lang="de-DE" dirty="0"/>
              <a:t> </a:t>
            </a:r>
            <a:r>
              <a:rPr lang="de-DE" dirty="0" err="1"/>
              <a:t>to</a:t>
            </a:r>
            <a:r>
              <a:rPr lang="de-DE" dirty="0"/>
              <a:t> </a:t>
            </a:r>
            <a:r>
              <a:rPr lang="de-DE" dirty="0" err="1"/>
              <a:t>develop</a:t>
            </a:r>
            <a:r>
              <a:rPr lang="de-DE" dirty="0"/>
              <a:t> </a:t>
            </a:r>
            <a:r>
              <a:rPr lang="de-DE" dirty="0" err="1"/>
              <a:t>this</a:t>
            </a:r>
            <a:r>
              <a:rPr lang="de-DE" dirty="0"/>
              <a:t> </a:t>
            </a:r>
            <a:r>
              <a:rPr lang="de-DE" dirty="0" err="1"/>
              <a:t>research</a:t>
            </a:r>
            <a:r>
              <a:rPr lang="de-DE" dirty="0"/>
              <a:t>, in </a:t>
            </a:r>
            <a:r>
              <a:rPr lang="de-DE" dirty="0" err="1"/>
              <a:t>this</a:t>
            </a:r>
            <a:r>
              <a:rPr lang="de-DE" dirty="0"/>
              <a:t> </a:t>
            </a:r>
            <a:r>
              <a:rPr lang="de-DE" dirty="0" err="1"/>
              <a:t>case</a:t>
            </a:r>
            <a:r>
              <a:rPr lang="de-DE" dirty="0"/>
              <a:t>, a </a:t>
            </a:r>
            <a:r>
              <a:rPr lang="de-DE" dirty="0" err="1"/>
              <a:t>macbook</a:t>
            </a:r>
            <a:r>
              <a:rPr lang="de-DE" dirty="0"/>
              <a:t> pro </a:t>
            </a:r>
            <a:r>
              <a:rPr lang="de-DE" dirty="0" err="1"/>
              <a:t>with</a:t>
            </a:r>
            <a:r>
              <a:rPr lang="de-DE" dirty="0"/>
              <a:t> a M2 </a:t>
            </a:r>
            <a:r>
              <a:rPr lang="de-DE" dirty="0" err="1"/>
              <a:t>chip</a:t>
            </a:r>
            <a:r>
              <a:rPr lang="de-DE" dirty="0"/>
              <a:t> was </a:t>
            </a:r>
            <a:r>
              <a:rPr lang="de-DE" dirty="0" err="1"/>
              <a:t>used</a:t>
            </a:r>
            <a:r>
              <a:rPr lang="de-DE" dirty="0"/>
              <a:t>. As Libraries and </a:t>
            </a:r>
            <a:r>
              <a:rPr lang="de-DE" dirty="0" err="1"/>
              <a:t>software</a:t>
            </a:r>
            <a:r>
              <a:rPr lang="de-DE" dirty="0"/>
              <a:t> </a:t>
            </a:r>
            <a:r>
              <a:rPr lang="de-DE" dirty="0" err="1"/>
              <a:t>we</a:t>
            </a:r>
            <a:r>
              <a:rPr lang="de-DE" dirty="0"/>
              <a:t> </a:t>
            </a:r>
            <a:r>
              <a:rPr lang="de-DE" dirty="0" err="1"/>
              <a:t>used</a:t>
            </a:r>
            <a:r>
              <a:rPr lang="de-DE" dirty="0"/>
              <a:t> ML </a:t>
            </a:r>
            <a:r>
              <a:rPr lang="de-DE" dirty="0" err="1"/>
              <a:t>libraries</a:t>
            </a:r>
            <a:r>
              <a:rPr lang="de-DE" dirty="0"/>
              <a:t> </a:t>
            </a:r>
            <a:r>
              <a:rPr lang="de-DE" dirty="0" err="1"/>
              <a:t>maninly</a:t>
            </a:r>
            <a:r>
              <a:rPr lang="de-DE" dirty="0"/>
              <a:t> like </a:t>
            </a:r>
            <a:r>
              <a:rPr lang="de-DE" dirty="0" err="1"/>
              <a:t>scypy</a:t>
            </a:r>
            <a:r>
              <a:rPr lang="de-DE" dirty="0"/>
              <a:t>, </a:t>
            </a:r>
            <a:r>
              <a:rPr lang="de-DE" dirty="0" err="1"/>
              <a:t>numpy</a:t>
            </a:r>
            <a:r>
              <a:rPr lang="de-DE" dirty="0"/>
              <a:t>, Keras and </a:t>
            </a:r>
            <a:r>
              <a:rPr lang="de-DE" dirty="0" err="1"/>
              <a:t>as</a:t>
            </a:r>
            <a:r>
              <a:rPr lang="de-DE" dirty="0"/>
              <a:t> a </a:t>
            </a:r>
            <a:r>
              <a:rPr lang="de-DE" dirty="0" err="1"/>
              <a:t>language</a:t>
            </a:r>
            <a:r>
              <a:rPr lang="de-DE" dirty="0"/>
              <a:t> Python. As a </a:t>
            </a:r>
            <a:r>
              <a:rPr lang="de-DE" dirty="0" err="1"/>
              <a:t>development</a:t>
            </a:r>
            <a:r>
              <a:rPr lang="de-DE" dirty="0"/>
              <a:t> </a:t>
            </a:r>
            <a:r>
              <a:rPr lang="de-DE" dirty="0" err="1"/>
              <a:t>platform</a:t>
            </a:r>
            <a:r>
              <a:rPr lang="de-DE" dirty="0"/>
              <a:t>, </a:t>
            </a:r>
            <a:r>
              <a:rPr lang="de-DE" dirty="0" err="1"/>
              <a:t>Jupyter</a:t>
            </a:r>
            <a:r>
              <a:rPr lang="de-DE" dirty="0"/>
              <a:t> Lab was </a:t>
            </a:r>
            <a:r>
              <a:rPr lang="de-DE" dirty="0" err="1"/>
              <a:t>use</a:t>
            </a:r>
            <a:r>
              <a:rPr lang="de-DE" dirty="0"/>
              <a:t>. The </a:t>
            </a:r>
            <a:r>
              <a:rPr lang="de-DE" dirty="0" err="1"/>
              <a:t>methodology</a:t>
            </a:r>
            <a:r>
              <a:rPr lang="de-DE" dirty="0"/>
              <a:t> </a:t>
            </a:r>
            <a:r>
              <a:rPr lang="de-DE" dirty="0" err="1"/>
              <a:t>we</a:t>
            </a:r>
            <a:r>
              <a:rPr lang="de-DE" dirty="0"/>
              <a:t> </a:t>
            </a:r>
            <a:r>
              <a:rPr lang="de-DE" dirty="0" err="1"/>
              <a:t>thoguht</a:t>
            </a:r>
            <a:r>
              <a:rPr lang="de-DE" dirty="0"/>
              <a:t> </a:t>
            </a:r>
            <a:r>
              <a:rPr lang="de-DE" dirty="0" err="1"/>
              <a:t>would</a:t>
            </a:r>
            <a:r>
              <a:rPr lang="de-DE" dirty="0"/>
              <a:t> </a:t>
            </a:r>
            <a:r>
              <a:rPr lang="de-DE" dirty="0" err="1"/>
              <a:t>be</a:t>
            </a:r>
            <a:r>
              <a:rPr lang="de-DE" dirty="0"/>
              <a:t> </a:t>
            </a:r>
            <a:r>
              <a:rPr lang="de-DE" dirty="0" err="1"/>
              <a:t>useful</a:t>
            </a:r>
            <a:r>
              <a:rPr lang="de-DE" dirty="0"/>
              <a:t> </a:t>
            </a:r>
            <a:r>
              <a:rPr lang="de-DE" dirty="0" err="1"/>
              <a:t>to</a:t>
            </a:r>
            <a:r>
              <a:rPr lang="de-DE" dirty="0"/>
              <a:t> </a:t>
            </a:r>
            <a:r>
              <a:rPr lang="de-DE" dirty="0" err="1"/>
              <a:t>implement</a:t>
            </a:r>
            <a:r>
              <a:rPr lang="de-DE" dirty="0"/>
              <a:t> </a:t>
            </a:r>
            <a:r>
              <a:rPr lang="de-DE" dirty="0" err="1"/>
              <a:t>here</a:t>
            </a:r>
            <a:r>
              <a:rPr lang="de-DE" dirty="0"/>
              <a:t> was CRISPDM, </a:t>
            </a:r>
            <a:r>
              <a:rPr lang="de-DE" dirty="0" err="1"/>
              <a:t>because</a:t>
            </a:r>
            <a:r>
              <a:rPr lang="de-DE" dirty="0"/>
              <a:t> </a:t>
            </a:r>
            <a:r>
              <a:rPr lang="de-DE" dirty="0" err="1"/>
              <a:t>of</a:t>
            </a:r>
            <a:r>
              <a:rPr lang="de-DE" dirty="0"/>
              <a:t> </a:t>
            </a:r>
            <a:r>
              <a:rPr lang="de-DE" dirty="0" err="1"/>
              <a:t>its</a:t>
            </a:r>
            <a:r>
              <a:rPr lang="de-DE" dirty="0"/>
              <a:t> </a:t>
            </a:r>
            <a:r>
              <a:rPr lang="de-DE" dirty="0" err="1"/>
              <a:t>flexibility</a:t>
            </a:r>
            <a:r>
              <a:rPr lang="de-DE" dirty="0"/>
              <a:t>.  And </a:t>
            </a:r>
            <a:r>
              <a:rPr lang="de-DE" dirty="0" err="1"/>
              <a:t>finally</a:t>
            </a:r>
            <a:r>
              <a:rPr lang="de-DE" dirty="0"/>
              <a:t>, </a:t>
            </a:r>
            <a:r>
              <a:rPr lang="de-DE" dirty="0" err="1"/>
              <a:t>the</a:t>
            </a:r>
            <a:r>
              <a:rPr lang="de-DE" dirty="0"/>
              <a:t> type </a:t>
            </a:r>
            <a:r>
              <a:rPr lang="de-DE" dirty="0" err="1"/>
              <a:t>of</a:t>
            </a:r>
            <a:r>
              <a:rPr lang="de-DE" dirty="0"/>
              <a:t> </a:t>
            </a:r>
            <a:r>
              <a:rPr lang="de-DE" dirty="0" err="1"/>
              <a:t>data</a:t>
            </a:r>
            <a:r>
              <a:rPr lang="de-DE" dirty="0"/>
              <a:t> </a:t>
            </a:r>
            <a:r>
              <a:rPr lang="de-DE" dirty="0" err="1"/>
              <a:t>we</a:t>
            </a:r>
            <a:r>
              <a:rPr lang="de-DE" dirty="0"/>
              <a:t> </a:t>
            </a:r>
            <a:r>
              <a:rPr lang="de-DE" dirty="0" err="1"/>
              <a:t>need</a:t>
            </a:r>
            <a:r>
              <a:rPr lang="de-DE" dirty="0"/>
              <a:t> </a:t>
            </a:r>
            <a:r>
              <a:rPr lang="de-DE" dirty="0" err="1"/>
              <a:t>to</a:t>
            </a:r>
            <a:r>
              <a:rPr lang="de-DE" dirty="0"/>
              <a:t> </a:t>
            </a:r>
            <a:r>
              <a:rPr lang="de-DE" dirty="0" err="1"/>
              <a:t>imeplement</a:t>
            </a:r>
            <a:r>
              <a:rPr lang="de-DE" dirty="0"/>
              <a:t>, </a:t>
            </a:r>
            <a:r>
              <a:rPr lang="de-DE" dirty="0" err="1"/>
              <a:t>the</a:t>
            </a:r>
            <a:r>
              <a:rPr lang="de-DE" dirty="0"/>
              <a:t> </a:t>
            </a:r>
            <a:r>
              <a:rPr lang="de-DE" dirty="0" err="1"/>
              <a:t>dimensionality</a:t>
            </a:r>
            <a:r>
              <a:rPr lang="de-DE" dirty="0"/>
              <a:t> </a:t>
            </a:r>
            <a:r>
              <a:rPr lang="de-DE" dirty="0" err="1"/>
              <a:t>reduction</a:t>
            </a:r>
            <a:r>
              <a:rPr lang="de-DE" dirty="0"/>
              <a:t> </a:t>
            </a:r>
            <a:r>
              <a:rPr lang="de-DE" dirty="0" err="1"/>
              <a:t>techinque</a:t>
            </a:r>
            <a:r>
              <a:rPr lang="de-DE" dirty="0"/>
              <a:t> was </a:t>
            </a:r>
            <a:r>
              <a:rPr lang="de-DE" dirty="0" err="1"/>
              <a:t>selected</a:t>
            </a:r>
            <a:r>
              <a:rPr lang="de-DE" dirty="0"/>
              <a:t> </a:t>
            </a:r>
            <a:r>
              <a:rPr lang="de-DE" dirty="0" err="1"/>
              <a:t>the</a:t>
            </a:r>
            <a:r>
              <a:rPr lang="de-DE" dirty="0"/>
              <a:t> </a:t>
            </a:r>
            <a:r>
              <a:rPr lang="de-DE" dirty="0" err="1"/>
              <a:t>Kinematic</a:t>
            </a:r>
            <a:r>
              <a:rPr lang="de-DE" dirty="0"/>
              <a:t> Data, in </a:t>
            </a:r>
            <a:r>
              <a:rPr lang="de-DE" dirty="0" err="1"/>
              <a:t>concrete</a:t>
            </a:r>
            <a:r>
              <a:rPr lang="de-DE" dirty="0"/>
              <a:t> </a:t>
            </a:r>
            <a:r>
              <a:rPr lang="de-DE" dirty="0" err="1"/>
              <a:t>we</a:t>
            </a:r>
            <a:r>
              <a:rPr lang="de-DE" dirty="0"/>
              <a:t> </a:t>
            </a:r>
            <a:r>
              <a:rPr lang="de-DE" dirty="0" err="1"/>
              <a:t>selected</a:t>
            </a:r>
            <a:r>
              <a:rPr lang="de-DE" dirty="0"/>
              <a:t> 3D Skeleton Data </a:t>
            </a:r>
            <a:r>
              <a:rPr lang="de-DE" dirty="0" err="1"/>
              <a:t>because</a:t>
            </a:r>
            <a:r>
              <a:rPr lang="de-DE" dirty="0"/>
              <a:t> </a:t>
            </a:r>
            <a:r>
              <a:rPr lang="de-DE" dirty="0" err="1"/>
              <a:t>it</a:t>
            </a:r>
            <a:r>
              <a:rPr lang="de-DE" dirty="0"/>
              <a:t> </a:t>
            </a:r>
            <a:r>
              <a:rPr lang="de-DE" dirty="0" err="1"/>
              <a:t>is</a:t>
            </a:r>
            <a:r>
              <a:rPr lang="de-DE" dirty="0"/>
              <a:t> </a:t>
            </a:r>
            <a:r>
              <a:rPr lang="de-DE" dirty="0" err="1"/>
              <a:t>quite</a:t>
            </a:r>
            <a:r>
              <a:rPr lang="de-DE" dirty="0"/>
              <a:t> flexible and </a:t>
            </a:r>
            <a:r>
              <a:rPr lang="de-DE" dirty="0" err="1"/>
              <a:t>intutitve</a:t>
            </a:r>
            <a:r>
              <a:rPr lang="de-DE" dirty="0"/>
              <a:t> in </a:t>
            </a:r>
            <a:r>
              <a:rPr lang="de-DE" dirty="0" err="1"/>
              <a:t>terms</a:t>
            </a:r>
            <a:r>
              <a:rPr lang="de-DE" dirty="0"/>
              <a:t> </a:t>
            </a:r>
            <a:r>
              <a:rPr lang="de-DE" dirty="0" err="1"/>
              <a:t>of</a:t>
            </a:r>
            <a:r>
              <a:rPr lang="de-DE" dirty="0"/>
              <a:t> </a:t>
            </a:r>
            <a:r>
              <a:rPr lang="de-DE" dirty="0" err="1"/>
              <a:t>working</a:t>
            </a:r>
            <a:r>
              <a:rPr lang="de-DE" dirty="0"/>
              <a:t> </a:t>
            </a:r>
            <a:r>
              <a:rPr lang="de-DE" dirty="0" err="1"/>
              <a:t>with</a:t>
            </a:r>
            <a:r>
              <a:rPr lang="de-DE" dirty="0"/>
              <a:t> it. </a:t>
            </a:r>
          </a:p>
        </p:txBody>
      </p:sp>
    </p:spTree>
    <p:extLst>
      <p:ext uri="{BB962C8B-B14F-4D97-AF65-F5344CB8AC3E}">
        <p14:creationId xmlns:p14="http://schemas.microsoft.com/office/powerpoint/2010/main" val="3187703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lgn="l"/>
            <a:r>
              <a:rPr lang="en-GB" sz="1100" dirty="0"/>
              <a:t>The Data preparation and Modelling phase seeks to prepare the data to be used by the machine learning algorithms. Once the data is prepared, it can be used with the machine learning model.</a:t>
            </a:r>
          </a:p>
          <a:p>
            <a:pPr marL="171450" indent="-171450" algn="l">
              <a:buFont typeface="Arial" panose="020B0604020202020204" pitchFamily="34" charset="0"/>
              <a:buChar char="•"/>
            </a:pPr>
            <a:r>
              <a:rPr lang="en-GB" sz="1100" dirty="0"/>
              <a:t>For this research, a dataset is created and pre-processed from the original raw data, obtaining a dataset with 76 dimensions, counting with landmarks and subjects identifiers. </a:t>
            </a:r>
          </a:p>
          <a:p>
            <a:pPr marL="171450" indent="-171450" algn="l">
              <a:buFont typeface="Arial" panose="020B0604020202020204" pitchFamily="34" charset="0"/>
              <a:buChar char="•"/>
            </a:pPr>
            <a:r>
              <a:rPr lang="en-GB" sz="1100" dirty="0"/>
              <a:t>With this new dataframe we are going to </a:t>
            </a:r>
            <a:r>
              <a:rPr lang="en-GB" sz="1100" dirty="0" err="1"/>
              <a:t>implemente</a:t>
            </a:r>
            <a:r>
              <a:rPr lang="en-GB" sz="1100" dirty="0"/>
              <a:t> Feature engineering techniques, to enrich the dataset, obtaining a total of 105 dimensions. This part is crucial and several functions were created to</a:t>
            </a:r>
          </a:p>
          <a:p>
            <a:pPr marL="171450" indent="-171450" algn="l">
              <a:buFontTx/>
              <a:buChar char="-"/>
            </a:pPr>
            <a:r>
              <a:rPr lang="en-GB" sz="1100" dirty="0"/>
              <a:t>Calculate the angles between landmarks of the body</a:t>
            </a:r>
          </a:p>
          <a:p>
            <a:pPr marL="171450" indent="-171450" algn="l">
              <a:buFontTx/>
              <a:buChar char="-"/>
            </a:pPr>
            <a:r>
              <a:rPr lang="en-GB" sz="1100" dirty="0"/>
              <a:t>Align the different sequences of the movements in the videos to be able to calculate the errors of the different frames, comparing the trainees with the trainers, that describes the correctness of the movement.</a:t>
            </a:r>
          </a:p>
          <a:p>
            <a:pPr marL="171450" indent="-171450" algn="l">
              <a:buFontTx/>
              <a:buChar char="-"/>
            </a:pPr>
            <a:r>
              <a:rPr lang="en-GB" sz="1100" dirty="0"/>
              <a:t>Creation of synthetic data (imbalanced dataset)</a:t>
            </a:r>
          </a:p>
          <a:p>
            <a:pPr lvl="0">
              <a:spcBef>
                <a:spcPts val="0"/>
              </a:spcBef>
              <a:buNone/>
            </a:pPr>
            <a:endParaRPr lang="de-DE" dirty="0"/>
          </a:p>
          <a:p>
            <a:pPr marL="171450" indent="-171450">
              <a:buFont typeface="Arial" panose="020B0604020202020204" pitchFamily="34" charset="0"/>
              <a:buChar char="•"/>
            </a:pPr>
            <a:r>
              <a:rPr lang="en-GB" sz="1100" dirty="0"/>
              <a:t>Wit the enriched data, we implemented feature selection techniques like Random Forest and ANOVA, and the results shows use that the landmark angles were crucial when understanding the correctness, therefore they were selected to create the reduced dataset, with a total of 15 dimensions.</a:t>
            </a:r>
          </a:p>
          <a:p>
            <a:pPr marL="171450" indent="-171450">
              <a:buFont typeface="Arial" panose="020B0604020202020204" pitchFamily="34" charset="0"/>
              <a:buChar char="•"/>
            </a:pPr>
            <a:r>
              <a:rPr lang="en-GB" sz="1100" dirty="0"/>
              <a:t>From this reduced dataset, a feature extraction technique like PCA was implemented over the reduced dataset to create 3 new synthetic dimensions, that will be added to the reduced dataset.</a:t>
            </a:r>
          </a:p>
          <a:p>
            <a:pPr marL="171450" indent="-171450">
              <a:buFont typeface="Arial" panose="020B0604020202020204" pitchFamily="34" charset="0"/>
              <a:buChar char="•"/>
            </a:pPr>
            <a:r>
              <a:rPr lang="en-GB" sz="1100" dirty="0"/>
              <a:t>With the data prepared, two use cases are going to be created in this </a:t>
            </a:r>
            <a:r>
              <a:rPr lang="en-GB" sz="1100" dirty="0" err="1"/>
              <a:t>research.One</a:t>
            </a:r>
            <a:r>
              <a:rPr lang="en-GB" sz="1100" dirty="0"/>
              <a:t> for a base CNN model trained with the full dataset, and a second use case with a CNN model trained with the reduced dataset.</a:t>
            </a:r>
          </a:p>
          <a:p>
            <a:pPr marL="171450" indent="-171450">
              <a:buFont typeface="Arial" panose="020B0604020202020204" pitchFamily="34" charset="0"/>
              <a:buChar char="•"/>
            </a:pPr>
            <a:r>
              <a:rPr lang="en-GB" sz="1100" dirty="0"/>
              <a:t>The results were measured in terms of training and validation accuracy and loss, matrix confusion, training time and CO2 footprint.</a:t>
            </a:r>
          </a:p>
          <a:p>
            <a:pPr>
              <a:buFont typeface="Arial" panose="020B0604020202020204" pitchFamily="34" charset="0"/>
              <a:buChar char="•"/>
            </a:pPr>
            <a:endParaRPr lang="en-GB" sz="1100" dirty="0"/>
          </a:p>
          <a:p>
            <a:pPr lvl="0">
              <a:spcBef>
                <a:spcPts val="0"/>
              </a:spcBef>
              <a:buNone/>
            </a:pPr>
            <a:endParaRPr dirty="0"/>
          </a:p>
        </p:txBody>
      </p:sp>
    </p:spTree>
    <p:extLst>
      <p:ext uri="{BB962C8B-B14F-4D97-AF65-F5344CB8AC3E}">
        <p14:creationId xmlns:p14="http://schemas.microsoft.com/office/powerpoint/2010/main" val="2943016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Helvetica Neue" panose="02000503000000020004" pitchFamily="2" charset="0"/>
              </a:rPr>
              <a:t>As we can appreciate the results for the training accuracy are improved in the experimental use case, in compare with the baseline use case We have the same results for the loss, where we were able to reach faster smaller loss in compare with the baseline use case. Speaking about the validation data, we have as well improved with less dimensions the accuracy, and reach much faster higher accuracy and loss with less number of dimensions.  The training time is reduced as well with the reduced dataset, cutting almost 3 seconds and as you can see the accuracy test was improved. Speaking about the matrix confusion, the results even lacking a bit of </a:t>
            </a:r>
            <a:r>
              <a:rPr lang="en-GB" dirty="0" err="1">
                <a:effectLst/>
                <a:latin typeface="Helvetica Neue" panose="02000503000000020004" pitchFamily="2" charset="0"/>
              </a:rPr>
              <a:t>precission</a:t>
            </a:r>
            <a:r>
              <a:rPr lang="en-GB" dirty="0">
                <a:effectLst/>
                <a:latin typeface="Helvetica Neue" panose="02000503000000020004" pitchFamily="2" charset="0"/>
              </a:rPr>
              <a:t> for the correct label are good and again improved with a reduced dimension. The footprint decreased also, by 1 point. The results in general are pretty good and we were able to implement the algorithms successfully in this kind of data, allowing us to understand which part of the body or which angle and landmarks are importantly, to find the correctness of the squad.</a:t>
            </a:r>
          </a:p>
          <a:p>
            <a:pPr lvl="0">
              <a:spcBef>
                <a:spcPts val="0"/>
              </a:spcBef>
              <a:buNone/>
            </a:pPr>
            <a:endParaRPr dirty="0"/>
          </a:p>
        </p:txBody>
      </p:sp>
    </p:spTree>
    <p:extLst>
      <p:ext uri="{BB962C8B-B14F-4D97-AF65-F5344CB8AC3E}">
        <p14:creationId xmlns:p14="http://schemas.microsoft.com/office/powerpoint/2010/main" val="3257777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Helvetica Neue" panose="02000503000000020004" pitchFamily="2" charset="0"/>
              </a:rPr>
              <a:t>n the graphics, we can appreciate a bit of noise and underfitting, this is a problem related to the models that we have implemented and as well, because of the scarce of data. This problem could be solved in the future with more complex models, but this part was not in the scope of this research.</a:t>
            </a:r>
          </a:p>
          <a:p>
            <a:pPr lvl="0">
              <a:spcBef>
                <a:spcPts val="0"/>
              </a:spcBef>
              <a:buNone/>
            </a:pPr>
            <a:endParaRPr dirty="0"/>
          </a:p>
        </p:txBody>
      </p:sp>
    </p:spTree>
    <p:extLst>
      <p:ext uri="{BB962C8B-B14F-4D97-AF65-F5344CB8AC3E}">
        <p14:creationId xmlns:p14="http://schemas.microsoft.com/office/powerpoint/2010/main" val="428051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GB" dirty="0">
                <a:effectLst/>
                <a:latin typeface="Helvetica Neue" panose="02000503000000020004" pitchFamily="2" charset="0"/>
              </a:rPr>
              <a:t>This research highlights the significant impact of dimensionality reduction algorithms on 3D Skeleton data. We were able to prove the use of this algorithms on 3-D skeleton, achieving tremendous advantages, like reducing by 38% the training time of the CNN model, improving by a 5% the accuracy. Reducing by 80% the dimensional space of the data, and the CO2 footprint by 35%. We have identified the key dimensions that enable accurate pose comparison and we have understood the importance of selecting the proper methodology to process our data. As well we understood how complex it is to work with 3D Skeleton data and develop a strategy to work with this type of data, finally reducing the use of competition resources that is a hot topic on the airfield.</a:t>
            </a:r>
          </a:p>
          <a:p>
            <a:pPr lvl="0">
              <a:spcBef>
                <a:spcPts val="0"/>
              </a:spcBef>
              <a:buNone/>
            </a:pPr>
            <a:endParaRPr lang="de-DE" dirty="0"/>
          </a:p>
          <a:p>
            <a:r>
              <a:rPr lang="en-GB" sz="1100" b="1" dirty="0"/>
              <a:t>The future work opens a lot of possibilities and space for development.</a:t>
            </a:r>
          </a:p>
          <a:p>
            <a:pPr marL="171450" indent="-171450" algn="l">
              <a:buFont typeface="Arial" panose="020B0604020202020204" pitchFamily="34" charset="0"/>
              <a:buChar char="•"/>
            </a:pPr>
            <a:r>
              <a:rPr lang="en-GB" sz="1100" b="1" dirty="0"/>
              <a:t>Data preparation</a:t>
            </a:r>
            <a:r>
              <a:rPr lang="en-GB" sz="1100" dirty="0"/>
              <a:t>: by the improvement of the strategy used to enrich the data, we can improve the quality of the data and reduce the loss of valuable information.</a:t>
            </a:r>
          </a:p>
          <a:p>
            <a:pPr marL="171450" indent="-171450" algn="l">
              <a:buFont typeface="Arial" panose="020B0604020202020204" pitchFamily="34" charset="0"/>
              <a:buChar char="•"/>
            </a:pPr>
            <a:r>
              <a:rPr lang="en-GB" sz="1100" b="1" dirty="0"/>
              <a:t>Dimensionality reduction algorithms</a:t>
            </a:r>
            <a:r>
              <a:rPr lang="en-GB" sz="1100" dirty="0"/>
              <a:t>: Other algorithms for future selection like Kendall or for feature extraction like LDA or t-SNE could be implemented, to make a benchmark between them and improve the results already obtained.</a:t>
            </a:r>
          </a:p>
          <a:p>
            <a:pPr marL="171450" indent="-171450" algn="l">
              <a:buFont typeface="Arial" panose="020B0604020202020204" pitchFamily="34" charset="0"/>
              <a:buChar char="•"/>
            </a:pPr>
            <a:r>
              <a:rPr lang="en-GB" sz="1100" b="1" dirty="0"/>
              <a:t>Models</a:t>
            </a:r>
            <a:r>
              <a:rPr lang="en-GB" sz="1100" dirty="0"/>
              <a:t>: In this research a basic CNN model was used. But this model can be improved with model tunning and other models could be used, the ones are more complex and understand better the spatial and temporal relationships between the points in the 3D space like LSTM or transformers. </a:t>
            </a:r>
          </a:p>
          <a:p>
            <a:pPr lvl="0">
              <a:spcBef>
                <a:spcPts val="0"/>
              </a:spcBef>
              <a:buNone/>
            </a:pPr>
            <a:endParaRPr dirty="0"/>
          </a:p>
        </p:txBody>
      </p:sp>
    </p:spTree>
    <p:extLst>
      <p:ext uri="{BB962C8B-B14F-4D97-AF65-F5344CB8AC3E}">
        <p14:creationId xmlns:p14="http://schemas.microsoft.com/office/powerpoint/2010/main" val="3445635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de-DE" dirty="0" err="1"/>
              <a:t>Dimensionality</a:t>
            </a:r>
            <a:r>
              <a:rPr lang="de-DE" dirty="0"/>
              <a:t> </a:t>
            </a:r>
            <a:r>
              <a:rPr lang="de-DE" dirty="0" err="1"/>
              <a:t>reduction</a:t>
            </a:r>
            <a:r>
              <a:rPr lang="de-DE" dirty="0"/>
              <a:t> </a:t>
            </a:r>
            <a:r>
              <a:rPr lang="de-DE" dirty="0" err="1"/>
              <a:t>techniques</a:t>
            </a:r>
            <a:r>
              <a:rPr lang="de-DE" dirty="0"/>
              <a:t> </a:t>
            </a:r>
            <a:r>
              <a:rPr lang="de-DE" dirty="0" err="1"/>
              <a:t>are</a:t>
            </a:r>
            <a:r>
              <a:rPr lang="de-DE" dirty="0"/>
              <a:t> a powerful </a:t>
            </a:r>
            <a:r>
              <a:rPr lang="de-DE" dirty="0" err="1"/>
              <a:t>tool</a:t>
            </a:r>
            <a:r>
              <a:rPr lang="de-DE" dirty="0"/>
              <a:t>, </a:t>
            </a:r>
            <a:r>
              <a:rPr lang="de-DE" dirty="0" err="1"/>
              <a:t>that</a:t>
            </a:r>
            <a:r>
              <a:rPr lang="de-DE" dirty="0"/>
              <a:t> </a:t>
            </a:r>
            <a:r>
              <a:rPr lang="de-DE" dirty="0" err="1"/>
              <a:t>can</a:t>
            </a:r>
            <a:r>
              <a:rPr lang="de-DE" dirty="0"/>
              <a:t> </a:t>
            </a:r>
            <a:r>
              <a:rPr lang="de-DE" dirty="0" err="1"/>
              <a:t>leverage</a:t>
            </a:r>
            <a:r>
              <a:rPr lang="de-DE" dirty="0"/>
              <a:t> </a:t>
            </a:r>
            <a:r>
              <a:rPr lang="de-DE" dirty="0" err="1"/>
              <a:t>the</a:t>
            </a:r>
            <a:r>
              <a:rPr lang="de-DE" dirty="0"/>
              <a:t> </a:t>
            </a:r>
            <a:r>
              <a:rPr lang="de-DE" dirty="0" err="1"/>
              <a:t>whole</a:t>
            </a:r>
            <a:r>
              <a:rPr lang="de-DE" dirty="0"/>
              <a:t> potential in </a:t>
            </a:r>
            <a:r>
              <a:rPr lang="de-DE" dirty="0" err="1"/>
              <a:t>our</a:t>
            </a:r>
            <a:r>
              <a:rPr lang="de-DE" dirty="0"/>
              <a:t>, in </a:t>
            </a:r>
            <a:r>
              <a:rPr lang="de-DE" dirty="0" err="1"/>
              <a:t>computer</a:t>
            </a:r>
            <a:r>
              <a:rPr lang="de-DE" dirty="0"/>
              <a:t> </a:t>
            </a:r>
            <a:r>
              <a:rPr lang="de-DE" dirty="0" err="1"/>
              <a:t>vision</a:t>
            </a:r>
            <a:r>
              <a:rPr lang="de-DE" dirty="0"/>
              <a:t> </a:t>
            </a:r>
            <a:r>
              <a:rPr lang="de-DE" dirty="0" err="1"/>
              <a:t>problems</a:t>
            </a:r>
            <a:r>
              <a:rPr lang="de-DE" dirty="0"/>
              <a:t>. </a:t>
            </a:r>
            <a:r>
              <a:rPr lang="de-DE" dirty="0" err="1"/>
              <a:t>We</a:t>
            </a:r>
            <a:r>
              <a:rPr lang="de-DE" dirty="0"/>
              <a:t> </a:t>
            </a:r>
            <a:r>
              <a:rPr lang="de-DE" dirty="0" err="1"/>
              <a:t>were</a:t>
            </a:r>
            <a:r>
              <a:rPr lang="de-DE" dirty="0"/>
              <a:t> </a:t>
            </a:r>
            <a:r>
              <a:rPr lang="de-DE" dirty="0" err="1"/>
              <a:t>able</a:t>
            </a:r>
            <a:r>
              <a:rPr lang="de-DE" dirty="0"/>
              <a:t> </a:t>
            </a:r>
            <a:r>
              <a:rPr lang="de-DE" dirty="0" err="1"/>
              <a:t>to</a:t>
            </a:r>
            <a:r>
              <a:rPr lang="de-DE" dirty="0"/>
              <a:t> </a:t>
            </a:r>
            <a:r>
              <a:rPr lang="de-DE" dirty="0" err="1"/>
              <a:t>verify</a:t>
            </a:r>
            <a:r>
              <a:rPr lang="de-DE" dirty="0"/>
              <a:t> </a:t>
            </a:r>
            <a:r>
              <a:rPr lang="de-DE" dirty="0" err="1"/>
              <a:t>the</a:t>
            </a:r>
            <a:r>
              <a:rPr lang="de-DE" dirty="0"/>
              <a:t> </a:t>
            </a:r>
            <a:r>
              <a:rPr lang="de-DE" dirty="0" err="1"/>
              <a:t>advantages</a:t>
            </a:r>
            <a:r>
              <a:rPr lang="de-DE" dirty="0"/>
              <a:t> </a:t>
            </a:r>
            <a:r>
              <a:rPr lang="de-DE" dirty="0" err="1"/>
              <a:t>using</a:t>
            </a:r>
            <a:r>
              <a:rPr lang="de-DE" dirty="0"/>
              <a:t> </a:t>
            </a:r>
            <a:r>
              <a:rPr lang="de-DE" dirty="0" err="1"/>
              <a:t>these</a:t>
            </a:r>
            <a:r>
              <a:rPr lang="de-DE" dirty="0"/>
              <a:t> </a:t>
            </a:r>
            <a:r>
              <a:rPr lang="de-DE" dirty="0" err="1"/>
              <a:t>techinques</a:t>
            </a:r>
            <a:r>
              <a:rPr lang="de-DE" dirty="0"/>
              <a:t>, but </a:t>
            </a:r>
            <a:r>
              <a:rPr lang="de-DE" dirty="0" err="1"/>
              <a:t>as</a:t>
            </a:r>
            <a:r>
              <a:rPr lang="de-DE" dirty="0"/>
              <a:t> </a:t>
            </a:r>
            <a:r>
              <a:rPr lang="de-DE" dirty="0" err="1"/>
              <a:t>well</a:t>
            </a:r>
            <a:r>
              <a:rPr lang="de-DE" dirty="0"/>
              <a:t> </a:t>
            </a:r>
            <a:r>
              <a:rPr lang="de-DE" dirty="0" err="1"/>
              <a:t>the</a:t>
            </a:r>
            <a:r>
              <a:rPr lang="de-DE" dirty="0"/>
              <a:t> </a:t>
            </a:r>
            <a:r>
              <a:rPr lang="de-DE" dirty="0" err="1"/>
              <a:t>completxities</a:t>
            </a:r>
            <a:r>
              <a:rPr lang="de-DE" dirty="0"/>
              <a:t> </a:t>
            </a:r>
            <a:r>
              <a:rPr lang="de-DE" dirty="0" err="1"/>
              <a:t>working</a:t>
            </a:r>
            <a:r>
              <a:rPr lang="de-DE" dirty="0"/>
              <a:t> </a:t>
            </a:r>
            <a:r>
              <a:rPr lang="de-DE" dirty="0" err="1"/>
              <a:t>with</a:t>
            </a:r>
            <a:r>
              <a:rPr lang="de-DE" dirty="0"/>
              <a:t> </a:t>
            </a:r>
            <a:r>
              <a:rPr lang="de-DE" dirty="0" err="1"/>
              <a:t>this</a:t>
            </a:r>
            <a:r>
              <a:rPr lang="de-DE" dirty="0"/>
              <a:t> </a:t>
            </a:r>
            <a:r>
              <a:rPr lang="de-DE" dirty="0" err="1"/>
              <a:t>kind</a:t>
            </a:r>
            <a:r>
              <a:rPr lang="de-DE" dirty="0"/>
              <a:t> </a:t>
            </a:r>
            <a:r>
              <a:rPr lang="de-DE" dirty="0" err="1"/>
              <a:t>of</a:t>
            </a:r>
            <a:r>
              <a:rPr lang="de-DE" dirty="0"/>
              <a:t> </a:t>
            </a:r>
            <a:r>
              <a:rPr lang="de-DE" dirty="0" err="1"/>
              <a:t>data</a:t>
            </a:r>
            <a:r>
              <a:rPr lang="de-DE" dirty="0"/>
              <a:t>. </a:t>
            </a:r>
            <a:r>
              <a:rPr lang="de-DE" dirty="0" err="1"/>
              <a:t>Throuhg</a:t>
            </a:r>
            <a:r>
              <a:rPr lang="de-DE" dirty="0"/>
              <a:t> </a:t>
            </a:r>
            <a:r>
              <a:rPr lang="de-DE" dirty="0" err="1"/>
              <a:t>this</a:t>
            </a:r>
            <a:r>
              <a:rPr lang="de-DE" dirty="0"/>
              <a:t> </a:t>
            </a:r>
            <a:r>
              <a:rPr lang="de-DE" dirty="0" err="1"/>
              <a:t>research</a:t>
            </a:r>
            <a:r>
              <a:rPr lang="de-DE" dirty="0"/>
              <a:t> </a:t>
            </a:r>
            <a:r>
              <a:rPr lang="de-DE" dirty="0" err="1"/>
              <a:t>we</a:t>
            </a:r>
            <a:r>
              <a:rPr lang="de-DE" dirty="0"/>
              <a:t> </a:t>
            </a:r>
            <a:r>
              <a:rPr lang="de-DE" dirty="0" err="1"/>
              <a:t>have</a:t>
            </a:r>
            <a:r>
              <a:rPr lang="de-DE" dirty="0"/>
              <a:t> </a:t>
            </a:r>
            <a:r>
              <a:rPr lang="de-DE" dirty="0" err="1"/>
              <a:t>succesfully</a:t>
            </a:r>
            <a:r>
              <a:rPr lang="de-DE" dirty="0"/>
              <a:t> </a:t>
            </a:r>
            <a:r>
              <a:rPr lang="de-DE" dirty="0" err="1"/>
              <a:t>achieve</a:t>
            </a:r>
            <a:r>
              <a:rPr lang="de-DE" dirty="0"/>
              <a:t> </a:t>
            </a:r>
            <a:r>
              <a:rPr lang="de-DE" dirty="0" err="1"/>
              <a:t>the</a:t>
            </a:r>
            <a:r>
              <a:rPr lang="de-DE" dirty="0"/>
              <a:t> </a:t>
            </a:r>
            <a:r>
              <a:rPr lang="de-DE" dirty="0" err="1"/>
              <a:t>goals</a:t>
            </a:r>
            <a:r>
              <a:rPr lang="de-DE" dirty="0"/>
              <a:t> </a:t>
            </a:r>
            <a:r>
              <a:rPr lang="de-DE" dirty="0" err="1"/>
              <a:t>we</a:t>
            </a:r>
            <a:r>
              <a:rPr lang="de-DE" dirty="0"/>
              <a:t> </a:t>
            </a:r>
            <a:r>
              <a:rPr lang="de-DE" dirty="0" err="1"/>
              <a:t>have</a:t>
            </a:r>
            <a:r>
              <a:rPr lang="de-DE" dirty="0"/>
              <a:t> </a:t>
            </a:r>
            <a:r>
              <a:rPr lang="de-DE" dirty="0" err="1"/>
              <a:t>defined</a:t>
            </a:r>
            <a:r>
              <a:rPr lang="de-DE" dirty="0"/>
              <a:t> at </a:t>
            </a:r>
            <a:r>
              <a:rPr lang="de-DE" dirty="0" err="1"/>
              <a:t>the</a:t>
            </a:r>
            <a:r>
              <a:rPr lang="de-DE" dirty="0"/>
              <a:t> </a:t>
            </a:r>
            <a:r>
              <a:rPr lang="de-DE" dirty="0" err="1"/>
              <a:t>beginning</a:t>
            </a:r>
            <a:r>
              <a:rPr lang="de-DE" dirty="0"/>
              <a:t>, but not </a:t>
            </a:r>
            <a:r>
              <a:rPr lang="de-DE" dirty="0" err="1"/>
              <a:t>only</a:t>
            </a:r>
            <a:r>
              <a:rPr lang="de-DE" dirty="0"/>
              <a:t> </a:t>
            </a:r>
            <a:r>
              <a:rPr lang="de-DE" dirty="0" err="1"/>
              <a:t>that</a:t>
            </a:r>
            <a:r>
              <a:rPr lang="de-DE" dirty="0"/>
              <a:t>, </a:t>
            </a:r>
            <a:r>
              <a:rPr lang="de-DE" dirty="0" err="1"/>
              <a:t>as</a:t>
            </a:r>
            <a:r>
              <a:rPr lang="de-DE" dirty="0"/>
              <a:t> </a:t>
            </a:r>
            <a:r>
              <a:rPr lang="de-DE" dirty="0" err="1"/>
              <a:t>well</a:t>
            </a:r>
            <a:r>
              <a:rPr lang="de-DE" dirty="0"/>
              <a:t> </a:t>
            </a:r>
            <a:r>
              <a:rPr lang="de-DE" dirty="0" err="1"/>
              <a:t>we</a:t>
            </a:r>
            <a:r>
              <a:rPr lang="de-DE" dirty="0"/>
              <a:t> </a:t>
            </a:r>
            <a:r>
              <a:rPr lang="de-DE" dirty="0" err="1"/>
              <a:t>have</a:t>
            </a:r>
            <a:r>
              <a:rPr lang="de-DE" dirty="0"/>
              <a:t> </a:t>
            </a:r>
            <a:r>
              <a:rPr lang="de-DE" dirty="0" err="1"/>
              <a:t>discovered</a:t>
            </a:r>
            <a:r>
              <a:rPr lang="de-DE" dirty="0"/>
              <a:t> </a:t>
            </a:r>
            <a:r>
              <a:rPr lang="de-DE" dirty="0" err="1"/>
              <a:t>the</a:t>
            </a:r>
            <a:r>
              <a:rPr lang="de-DE" dirty="0"/>
              <a:t> </a:t>
            </a:r>
            <a:r>
              <a:rPr lang="de-DE" dirty="0" err="1"/>
              <a:t>enviromental</a:t>
            </a:r>
            <a:r>
              <a:rPr lang="de-DE" dirty="0"/>
              <a:t> </a:t>
            </a:r>
            <a:r>
              <a:rPr lang="de-DE" dirty="0" err="1"/>
              <a:t>benefits</a:t>
            </a:r>
            <a:r>
              <a:rPr lang="de-DE" dirty="0"/>
              <a:t> and positive social </a:t>
            </a:r>
            <a:r>
              <a:rPr lang="de-DE" dirty="0" err="1"/>
              <a:t>impact</a:t>
            </a:r>
            <a:r>
              <a:rPr lang="de-DE" dirty="0"/>
              <a:t> in </a:t>
            </a:r>
            <a:r>
              <a:rPr lang="de-DE" dirty="0" err="1"/>
              <a:t>the</a:t>
            </a:r>
            <a:r>
              <a:rPr lang="de-DE" dirty="0"/>
              <a:t> </a:t>
            </a:r>
            <a:r>
              <a:rPr lang="de-DE" dirty="0" err="1"/>
              <a:t>health</a:t>
            </a:r>
            <a:r>
              <a:rPr lang="de-DE" dirty="0"/>
              <a:t> </a:t>
            </a:r>
            <a:r>
              <a:rPr lang="de-DE" dirty="0" err="1"/>
              <a:t>quality</a:t>
            </a:r>
            <a:r>
              <a:rPr lang="de-DE" dirty="0"/>
              <a:t> </a:t>
            </a:r>
            <a:r>
              <a:rPr lang="de-DE" dirty="0" err="1"/>
              <a:t>of</a:t>
            </a:r>
            <a:r>
              <a:rPr lang="de-DE" dirty="0"/>
              <a:t> </a:t>
            </a:r>
            <a:r>
              <a:rPr lang="de-DE" dirty="0" err="1"/>
              <a:t>humnas</a:t>
            </a:r>
            <a:r>
              <a:rPr lang="de-DE" dirty="0"/>
              <a:t> in </a:t>
            </a:r>
            <a:r>
              <a:rPr lang="de-DE" dirty="0" err="1"/>
              <a:t>the</a:t>
            </a:r>
            <a:r>
              <a:rPr lang="de-DE" dirty="0"/>
              <a:t> </a:t>
            </a:r>
            <a:r>
              <a:rPr lang="de-DE" dirty="0" err="1"/>
              <a:t>future</a:t>
            </a:r>
            <a:r>
              <a:rPr lang="de-DE" dirty="0"/>
              <a:t>. </a:t>
            </a:r>
          </a:p>
          <a:p>
            <a:pPr lvl="0">
              <a:spcBef>
                <a:spcPts val="0"/>
              </a:spcBef>
              <a:buNone/>
            </a:pPr>
            <a:endParaRPr lang="de-DE" dirty="0"/>
          </a:p>
          <a:p>
            <a:pPr lvl="0">
              <a:spcBef>
                <a:spcPts val="0"/>
              </a:spcBef>
              <a:buNone/>
            </a:pPr>
            <a:r>
              <a:rPr lang="de-DE" dirty="0"/>
              <a:t>I </a:t>
            </a:r>
            <a:r>
              <a:rPr lang="de-DE" dirty="0" err="1"/>
              <a:t>hope</a:t>
            </a:r>
            <a:r>
              <a:rPr lang="de-DE" dirty="0"/>
              <a:t> </a:t>
            </a:r>
            <a:r>
              <a:rPr lang="de-DE" dirty="0" err="1"/>
              <a:t>future</a:t>
            </a:r>
            <a:r>
              <a:rPr lang="de-DE" dirty="0"/>
              <a:t> </a:t>
            </a:r>
            <a:r>
              <a:rPr lang="de-DE" dirty="0" err="1"/>
              <a:t>students</a:t>
            </a:r>
            <a:r>
              <a:rPr lang="de-DE" dirty="0"/>
              <a:t> and </a:t>
            </a:r>
            <a:r>
              <a:rPr lang="de-DE" dirty="0" err="1"/>
              <a:t>researchers</a:t>
            </a:r>
            <a:r>
              <a:rPr lang="de-DE" dirty="0"/>
              <a:t> </a:t>
            </a:r>
            <a:r>
              <a:rPr lang="de-DE" dirty="0" err="1"/>
              <a:t>can</a:t>
            </a:r>
            <a:r>
              <a:rPr lang="de-DE" dirty="0"/>
              <a:t> </a:t>
            </a:r>
            <a:r>
              <a:rPr lang="de-DE" dirty="0" err="1"/>
              <a:t>use</a:t>
            </a:r>
            <a:r>
              <a:rPr lang="de-DE" dirty="0"/>
              <a:t> and </a:t>
            </a:r>
            <a:r>
              <a:rPr lang="de-DE" dirty="0" err="1"/>
              <a:t>expand</a:t>
            </a:r>
            <a:r>
              <a:rPr lang="de-DE" dirty="0"/>
              <a:t> </a:t>
            </a:r>
            <a:r>
              <a:rPr lang="de-DE" dirty="0" err="1"/>
              <a:t>the</a:t>
            </a:r>
            <a:r>
              <a:rPr lang="de-DE" dirty="0"/>
              <a:t> code </a:t>
            </a:r>
            <a:r>
              <a:rPr lang="de-DE" dirty="0" err="1"/>
              <a:t>use</a:t>
            </a:r>
            <a:r>
              <a:rPr lang="de-DE" dirty="0"/>
              <a:t> in </a:t>
            </a:r>
            <a:r>
              <a:rPr lang="de-DE" dirty="0" err="1"/>
              <a:t>this</a:t>
            </a:r>
            <a:r>
              <a:rPr lang="de-DE" dirty="0"/>
              <a:t> </a:t>
            </a:r>
            <a:r>
              <a:rPr lang="de-DE" dirty="0" err="1"/>
              <a:t>investigation</a:t>
            </a:r>
            <a:r>
              <a:rPr lang="de-DE" dirty="0"/>
              <a:t>.</a:t>
            </a:r>
            <a:endParaRPr dirty="0"/>
          </a:p>
        </p:txBody>
      </p:sp>
    </p:spTree>
    <p:extLst>
      <p:ext uri="{BB962C8B-B14F-4D97-AF65-F5344CB8AC3E}">
        <p14:creationId xmlns:p14="http://schemas.microsoft.com/office/powerpoint/2010/main" val="1574090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de-DE" dirty="0" err="1"/>
              <a:t>Thank</a:t>
            </a:r>
            <a:r>
              <a:rPr lang="de-DE" dirty="0"/>
              <a:t> </a:t>
            </a:r>
            <a:r>
              <a:rPr lang="de-DE" dirty="0" err="1"/>
              <a:t>you</a:t>
            </a:r>
            <a:r>
              <a:rPr lang="de-DE" dirty="0"/>
              <a:t> so </a:t>
            </a:r>
            <a:r>
              <a:rPr lang="de-DE" dirty="0" err="1"/>
              <a:t>much</a:t>
            </a:r>
            <a:r>
              <a:rPr lang="de-DE" dirty="0"/>
              <a:t> </a:t>
            </a:r>
            <a:r>
              <a:rPr lang="de-DE" dirty="0" err="1"/>
              <a:t>for</a:t>
            </a:r>
            <a:r>
              <a:rPr lang="de-DE" dirty="0"/>
              <a:t> </a:t>
            </a:r>
            <a:r>
              <a:rPr lang="de-DE" dirty="0" err="1"/>
              <a:t>your</a:t>
            </a:r>
            <a:r>
              <a:rPr lang="de-DE" dirty="0"/>
              <a:t> time, and I </a:t>
            </a:r>
            <a:r>
              <a:rPr lang="de-DE" dirty="0" err="1"/>
              <a:t>would</a:t>
            </a:r>
            <a:r>
              <a:rPr lang="de-DE" dirty="0"/>
              <a:t> like </a:t>
            </a:r>
            <a:r>
              <a:rPr lang="de-DE" dirty="0" err="1"/>
              <a:t>to</a:t>
            </a:r>
            <a:r>
              <a:rPr lang="de-DE" dirty="0"/>
              <a:t> finish </a:t>
            </a:r>
            <a:r>
              <a:rPr lang="de-DE" dirty="0" err="1"/>
              <a:t>with</a:t>
            </a:r>
            <a:r>
              <a:rPr lang="de-DE" dirty="0"/>
              <a:t> a </a:t>
            </a:r>
            <a:r>
              <a:rPr lang="de-DE" dirty="0" err="1"/>
              <a:t>quote</a:t>
            </a:r>
            <a:r>
              <a:rPr lang="de-DE" dirty="0"/>
              <a:t> I </a:t>
            </a:r>
            <a:r>
              <a:rPr lang="de-DE" dirty="0" err="1"/>
              <a:t>have</a:t>
            </a:r>
            <a:r>
              <a:rPr lang="de-DE" dirty="0"/>
              <a:t> </a:t>
            </a:r>
            <a:r>
              <a:rPr lang="de-DE" dirty="0" err="1"/>
              <a:t>created</a:t>
            </a:r>
            <a:r>
              <a:rPr lang="de-DE" dirty="0"/>
              <a:t> on </a:t>
            </a:r>
            <a:r>
              <a:rPr lang="de-DE" dirty="0" err="1"/>
              <a:t>my</a:t>
            </a:r>
            <a:r>
              <a:rPr lang="de-DE" dirty="0"/>
              <a:t> own and </a:t>
            </a:r>
            <a:r>
              <a:rPr lang="de-DE" dirty="0" err="1"/>
              <a:t>is</a:t>
            </a:r>
            <a:r>
              <a:rPr lang="de-DE" dirty="0"/>
              <a:t> </a:t>
            </a:r>
            <a:r>
              <a:rPr lang="de-DE" dirty="0" err="1"/>
              <a:t>the</a:t>
            </a:r>
            <a:r>
              <a:rPr lang="de-DE" dirty="0"/>
              <a:t> </a:t>
            </a:r>
            <a:r>
              <a:rPr lang="de-DE" dirty="0" err="1"/>
              <a:t>next</a:t>
            </a:r>
            <a:r>
              <a:rPr lang="de-DE" dirty="0"/>
              <a:t> </a:t>
            </a:r>
            <a:r>
              <a:rPr lang="de-DE" dirty="0" err="1"/>
              <a:t>one</a:t>
            </a:r>
            <a:r>
              <a:rPr lang="de-DE" dirty="0"/>
              <a:t>: Noise, </a:t>
            </a:r>
            <a:r>
              <a:rPr lang="de-DE" dirty="0" err="1"/>
              <a:t>is</a:t>
            </a:r>
            <a:r>
              <a:rPr lang="de-DE" dirty="0"/>
              <a:t> </a:t>
            </a:r>
            <a:r>
              <a:rPr lang="de-DE" dirty="0" err="1"/>
              <a:t>the</a:t>
            </a:r>
            <a:r>
              <a:rPr lang="de-DE" dirty="0"/>
              <a:t> </a:t>
            </a:r>
            <a:r>
              <a:rPr lang="de-DE" dirty="0" err="1"/>
              <a:t>main</a:t>
            </a:r>
            <a:r>
              <a:rPr lang="de-DE" dirty="0"/>
              <a:t> </a:t>
            </a:r>
            <a:r>
              <a:rPr lang="de-DE" dirty="0" err="1"/>
              <a:t>distraction</a:t>
            </a:r>
            <a:r>
              <a:rPr lang="de-DE" dirty="0"/>
              <a:t> </a:t>
            </a:r>
            <a:r>
              <a:rPr lang="de-DE" dirty="0" err="1"/>
              <a:t>between</a:t>
            </a:r>
            <a:r>
              <a:rPr lang="de-DE" dirty="0"/>
              <a:t> </a:t>
            </a:r>
            <a:r>
              <a:rPr lang="de-DE" dirty="0" err="1"/>
              <a:t>you</a:t>
            </a:r>
            <a:r>
              <a:rPr lang="de-DE" dirty="0"/>
              <a:t> and </a:t>
            </a:r>
            <a:r>
              <a:rPr lang="de-DE" dirty="0" err="1"/>
              <a:t>your</a:t>
            </a:r>
            <a:r>
              <a:rPr lang="de-DE" dirty="0"/>
              <a:t> </a:t>
            </a:r>
            <a:r>
              <a:rPr lang="de-DE" dirty="0" err="1"/>
              <a:t>goals</a:t>
            </a:r>
            <a:r>
              <a:rPr lang="de-DE"/>
              <a:t>.</a:t>
            </a:r>
            <a:endParaRPr/>
          </a:p>
        </p:txBody>
      </p:sp>
    </p:spTree>
    <p:extLst>
      <p:ext uri="{BB962C8B-B14F-4D97-AF65-F5344CB8AC3E}">
        <p14:creationId xmlns:p14="http://schemas.microsoft.com/office/powerpoint/2010/main" val="1306247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97273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Helvetica Neue" panose="02000503000000020004" pitchFamily="2" charset="0"/>
              </a:rPr>
              <a:t>In the index we can find the Introduction, the State of the art, The experiment Design, The results and the Discussion and future work. But before going deeper into this research, I would like to read a quote…</a:t>
            </a:r>
            <a:endParaRPr dirty="0"/>
          </a:p>
        </p:txBody>
      </p:sp>
    </p:spTree>
    <p:extLst>
      <p:ext uri="{BB962C8B-B14F-4D97-AF65-F5344CB8AC3E}">
        <p14:creationId xmlns:p14="http://schemas.microsoft.com/office/powerpoint/2010/main" val="76048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a:t>
            </a:r>
            <a:r>
              <a:rPr lang="en-GB" dirty="0">
                <a:effectLst/>
                <a:latin typeface="Helvetica Neue" panose="02000503000000020004" pitchFamily="2" charset="0"/>
              </a:rPr>
              <a:t>from Jeff Bezos that I really like and says </a:t>
            </a:r>
            <a:r>
              <a:rPr lang="en-GB" b="1" i="1" dirty="0">
                <a:solidFill>
                  <a:schemeClr val="tx1"/>
                </a:solidFill>
                <a:effectLst/>
                <a:latin typeface="Source Sans Pro" panose="020B0603030403020204" pitchFamily="34" charset="0"/>
              </a:rPr>
              <a:t>We’re at the beginning of a golden age of AI. Recent advancements have already led to invention that previously lived in the realm of science fiction — and we’ve only scratched the surface of what’s possible</a:t>
            </a:r>
            <a:endParaRPr lang="en-GB" dirty="0">
              <a:effectLst/>
              <a:latin typeface="Helvetica Neue" panose="02000503000000020004" pitchFamily="2" charset="0"/>
            </a:endParaRPr>
          </a:p>
          <a:p>
            <a:pPr lvl="0">
              <a:spcBef>
                <a:spcPts val="0"/>
              </a:spcBef>
              <a:buNone/>
            </a:pPr>
            <a:endParaRPr dirty="0"/>
          </a:p>
        </p:txBody>
      </p:sp>
    </p:spTree>
    <p:extLst>
      <p:ext uri="{BB962C8B-B14F-4D97-AF65-F5344CB8AC3E}">
        <p14:creationId xmlns:p14="http://schemas.microsoft.com/office/powerpoint/2010/main" val="401041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de-DE" dirty="0"/>
              <a:t>In </a:t>
            </a:r>
            <a:r>
              <a:rPr lang="de-DE" dirty="0" err="1"/>
              <a:t>this</a:t>
            </a:r>
            <a:r>
              <a:rPr lang="de-DE" dirty="0"/>
              <a:t> </a:t>
            </a:r>
            <a:r>
              <a:rPr lang="de-DE" dirty="0" err="1"/>
              <a:t>research</a:t>
            </a:r>
            <a:r>
              <a:rPr lang="de-DE" dirty="0"/>
              <a:t> </a:t>
            </a:r>
            <a:r>
              <a:rPr lang="de-DE" dirty="0" err="1"/>
              <a:t>we</a:t>
            </a:r>
            <a:r>
              <a:rPr lang="de-DE" dirty="0"/>
              <a:t> </a:t>
            </a:r>
            <a:r>
              <a:rPr lang="de-DE" dirty="0" err="1"/>
              <a:t>aim</a:t>
            </a:r>
            <a:r>
              <a:rPr lang="de-DE" dirty="0"/>
              <a:t> </a:t>
            </a:r>
            <a:r>
              <a:rPr lang="de-DE" dirty="0" err="1"/>
              <a:t>to</a:t>
            </a:r>
            <a:r>
              <a:rPr lang="de-DE" dirty="0"/>
              <a:t> </a:t>
            </a:r>
            <a:r>
              <a:rPr lang="de-DE" dirty="0" err="1"/>
              <a:t>understand</a:t>
            </a:r>
            <a:r>
              <a:rPr lang="de-DE" dirty="0"/>
              <a:t> </a:t>
            </a:r>
            <a:r>
              <a:rPr lang="de-DE" dirty="0" err="1"/>
              <a:t>the</a:t>
            </a:r>
            <a:r>
              <a:rPr lang="de-DE" dirty="0"/>
              <a:t> </a:t>
            </a:r>
            <a:r>
              <a:rPr lang="de-DE" dirty="0" err="1"/>
              <a:t>definition</a:t>
            </a:r>
            <a:r>
              <a:rPr lang="de-DE" dirty="0"/>
              <a:t> </a:t>
            </a:r>
            <a:r>
              <a:rPr lang="de-DE" dirty="0" err="1"/>
              <a:t>of</a:t>
            </a:r>
            <a:r>
              <a:rPr lang="de-DE" dirty="0"/>
              <a:t> </a:t>
            </a:r>
            <a:r>
              <a:rPr lang="de-DE" dirty="0" err="1"/>
              <a:t>pose</a:t>
            </a:r>
            <a:r>
              <a:rPr lang="de-DE" dirty="0"/>
              <a:t> </a:t>
            </a:r>
            <a:r>
              <a:rPr lang="de-DE" dirty="0" err="1"/>
              <a:t>correctness</a:t>
            </a:r>
            <a:r>
              <a:rPr lang="de-DE" dirty="0"/>
              <a:t>, </a:t>
            </a:r>
            <a:r>
              <a:rPr lang="de-DE" dirty="0" err="1"/>
              <a:t>by</a:t>
            </a:r>
            <a:r>
              <a:rPr lang="de-DE" dirty="0"/>
              <a:t> </a:t>
            </a:r>
            <a:r>
              <a:rPr lang="de-DE" dirty="0" err="1"/>
              <a:t>implementing</a:t>
            </a:r>
            <a:r>
              <a:rPr lang="de-DE" dirty="0"/>
              <a:t> </a:t>
            </a:r>
            <a:r>
              <a:rPr lang="de-DE" dirty="0" err="1"/>
              <a:t>dimensionality</a:t>
            </a:r>
            <a:r>
              <a:rPr lang="de-DE" dirty="0"/>
              <a:t> </a:t>
            </a:r>
            <a:r>
              <a:rPr lang="de-DE" dirty="0" err="1"/>
              <a:t>reduction</a:t>
            </a:r>
            <a:r>
              <a:rPr lang="de-DE" dirty="0"/>
              <a:t> </a:t>
            </a:r>
            <a:r>
              <a:rPr lang="de-DE" dirty="0" err="1"/>
              <a:t>algorithms</a:t>
            </a:r>
            <a:r>
              <a:rPr lang="de-DE" dirty="0"/>
              <a:t> on 3D Skeleton Data, </a:t>
            </a:r>
            <a:r>
              <a:rPr lang="de-DE" dirty="0" err="1"/>
              <a:t>that</a:t>
            </a:r>
            <a:r>
              <a:rPr lang="de-DE" dirty="0"/>
              <a:t> </a:t>
            </a:r>
            <a:r>
              <a:rPr lang="de-DE" dirty="0" err="1"/>
              <a:t>extract</a:t>
            </a:r>
            <a:r>
              <a:rPr lang="de-DE" dirty="0"/>
              <a:t> </a:t>
            </a:r>
            <a:r>
              <a:rPr lang="de-DE" dirty="0" err="1"/>
              <a:t>the</a:t>
            </a:r>
            <a:r>
              <a:rPr lang="de-DE" dirty="0"/>
              <a:t> </a:t>
            </a:r>
            <a:r>
              <a:rPr lang="de-DE" dirty="0" err="1"/>
              <a:t>key</a:t>
            </a:r>
            <a:r>
              <a:rPr lang="de-DE" dirty="0"/>
              <a:t> </a:t>
            </a:r>
            <a:r>
              <a:rPr lang="de-DE" dirty="0" err="1"/>
              <a:t>dimensions</a:t>
            </a:r>
            <a:r>
              <a:rPr lang="de-DE" dirty="0"/>
              <a:t> </a:t>
            </a:r>
            <a:r>
              <a:rPr lang="de-DE" dirty="0" err="1"/>
              <a:t>of</a:t>
            </a:r>
            <a:r>
              <a:rPr lang="de-DE" dirty="0"/>
              <a:t> </a:t>
            </a:r>
            <a:r>
              <a:rPr lang="de-DE" dirty="0" err="1"/>
              <a:t>the</a:t>
            </a:r>
            <a:r>
              <a:rPr lang="de-DE" dirty="0"/>
              <a:t> </a:t>
            </a:r>
            <a:r>
              <a:rPr lang="de-DE" dirty="0" err="1"/>
              <a:t>data</a:t>
            </a:r>
            <a:r>
              <a:rPr lang="de-DE" dirty="0"/>
              <a:t>, </a:t>
            </a:r>
            <a:r>
              <a:rPr lang="de-DE" dirty="0" err="1"/>
              <a:t>seeking</a:t>
            </a:r>
            <a:r>
              <a:rPr lang="de-DE" dirty="0"/>
              <a:t> </a:t>
            </a:r>
            <a:r>
              <a:rPr lang="de-DE" dirty="0" err="1"/>
              <a:t>to</a:t>
            </a:r>
            <a:r>
              <a:rPr lang="de-DE" dirty="0"/>
              <a:t> </a:t>
            </a:r>
            <a:r>
              <a:rPr lang="de-DE" dirty="0" err="1"/>
              <a:t>improve</a:t>
            </a:r>
            <a:r>
              <a:rPr lang="de-DE" dirty="0"/>
              <a:t> </a:t>
            </a:r>
            <a:r>
              <a:rPr lang="de-DE" dirty="0" err="1"/>
              <a:t>the</a:t>
            </a:r>
            <a:r>
              <a:rPr lang="de-DE" dirty="0"/>
              <a:t> </a:t>
            </a:r>
            <a:r>
              <a:rPr lang="de-DE" dirty="0" err="1"/>
              <a:t>accuracy</a:t>
            </a:r>
            <a:r>
              <a:rPr lang="de-DE" dirty="0"/>
              <a:t> and </a:t>
            </a:r>
            <a:r>
              <a:rPr lang="de-DE" dirty="0" err="1"/>
              <a:t>efficiency</a:t>
            </a:r>
            <a:r>
              <a:rPr lang="de-DE" dirty="0"/>
              <a:t> </a:t>
            </a:r>
            <a:r>
              <a:rPr lang="de-DE" dirty="0" err="1"/>
              <a:t>of</a:t>
            </a:r>
            <a:r>
              <a:rPr lang="de-DE" dirty="0"/>
              <a:t> </a:t>
            </a:r>
            <a:r>
              <a:rPr lang="de-DE" dirty="0" err="1"/>
              <a:t>pose</a:t>
            </a:r>
            <a:r>
              <a:rPr lang="de-DE" dirty="0"/>
              <a:t> </a:t>
            </a:r>
            <a:r>
              <a:rPr lang="de-DE" dirty="0" err="1"/>
              <a:t>estimation</a:t>
            </a:r>
            <a:r>
              <a:rPr lang="de-DE" dirty="0"/>
              <a:t> </a:t>
            </a:r>
            <a:r>
              <a:rPr lang="de-DE" dirty="0" err="1"/>
              <a:t>models</a:t>
            </a:r>
            <a:r>
              <a:rPr lang="de-DE" dirty="0"/>
              <a:t> in </a:t>
            </a:r>
            <a:r>
              <a:rPr lang="de-DE" dirty="0" err="1"/>
              <a:t>the</a:t>
            </a:r>
            <a:r>
              <a:rPr lang="de-DE" dirty="0"/>
              <a:t> </a:t>
            </a:r>
            <a:r>
              <a:rPr lang="de-DE" dirty="0" err="1"/>
              <a:t>field</a:t>
            </a:r>
            <a:r>
              <a:rPr lang="de-DE" dirty="0"/>
              <a:t> </a:t>
            </a:r>
            <a:r>
              <a:rPr lang="de-DE" dirty="0" err="1"/>
              <a:t>of</a:t>
            </a:r>
            <a:r>
              <a:rPr lang="de-DE" dirty="0"/>
              <a:t> </a:t>
            </a:r>
            <a:r>
              <a:rPr lang="de-DE" dirty="0" err="1"/>
              <a:t>computer</a:t>
            </a:r>
            <a:r>
              <a:rPr lang="de-DE" dirty="0"/>
              <a:t> </a:t>
            </a:r>
            <a:r>
              <a:rPr lang="de-DE" dirty="0" err="1"/>
              <a:t>vision</a:t>
            </a:r>
            <a:r>
              <a:rPr lang="de-DE" dirty="0"/>
              <a:t>. </a:t>
            </a:r>
          </a:p>
          <a:p>
            <a:pPr lvl="0">
              <a:spcBef>
                <a:spcPts val="0"/>
              </a:spcBef>
              <a:buNone/>
            </a:pPr>
            <a:endParaRPr lang="de-DE" dirty="0"/>
          </a:p>
          <a:p>
            <a:pPr lvl="0">
              <a:spcBef>
                <a:spcPts val="0"/>
              </a:spcBef>
              <a:buNone/>
            </a:pPr>
            <a:r>
              <a:rPr lang="de-DE" dirty="0"/>
              <a:t>Advantages: </a:t>
            </a:r>
          </a:p>
          <a:p>
            <a:pPr marL="171450" lvl="0" indent="-171450">
              <a:spcBef>
                <a:spcPts val="0"/>
              </a:spcBef>
              <a:buFontTx/>
              <a:buChar char="-"/>
            </a:pPr>
            <a:r>
              <a:rPr lang="de-DE" dirty="0" err="1"/>
              <a:t>Enhances</a:t>
            </a:r>
            <a:r>
              <a:rPr lang="de-DE" dirty="0"/>
              <a:t> </a:t>
            </a:r>
            <a:r>
              <a:rPr lang="de-DE" dirty="0" err="1"/>
              <a:t>computational</a:t>
            </a:r>
            <a:r>
              <a:rPr lang="de-DE" dirty="0"/>
              <a:t> </a:t>
            </a:r>
            <a:r>
              <a:rPr lang="de-DE" dirty="0" err="1"/>
              <a:t>efficiency</a:t>
            </a:r>
            <a:r>
              <a:rPr lang="de-DE" dirty="0"/>
              <a:t>, </a:t>
            </a:r>
            <a:r>
              <a:rPr lang="de-DE" dirty="0" err="1"/>
              <a:t>imporving</a:t>
            </a:r>
            <a:r>
              <a:rPr lang="de-DE" dirty="0"/>
              <a:t> </a:t>
            </a:r>
            <a:r>
              <a:rPr lang="de-DE" dirty="0" err="1"/>
              <a:t>accuracy</a:t>
            </a:r>
            <a:r>
              <a:rPr lang="de-DE" dirty="0"/>
              <a:t> and </a:t>
            </a:r>
            <a:r>
              <a:rPr lang="de-DE" dirty="0" err="1"/>
              <a:t>model</a:t>
            </a:r>
            <a:r>
              <a:rPr lang="de-DE" dirty="0"/>
              <a:t> </a:t>
            </a:r>
            <a:r>
              <a:rPr lang="de-DE" dirty="0" err="1"/>
              <a:t>performance</a:t>
            </a:r>
            <a:r>
              <a:rPr lang="de-DE" dirty="0"/>
              <a:t>.</a:t>
            </a:r>
          </a:p>
          <a:p>
            <a:pPr marL="171450" lvl="0" indent="-171450">
              <a:spcBef>
                <a:spcPts val="0"/>
              </a:spcBef>
              <a:buFontTx/>
              <a:buChar char="-"/>
            </a:pPr>
            <a:r>
              <a:rPr lang="de-DE" dirty="0" err="1"/>
              <a:t>It</a:t>
            </a:r>
            <a:r>
              <a:rPr lang="de-DE" dirty="0"/>
              <a:t> </a:t>
            </a:r>
            <a:r>
              <a:rPr lang="de-DE" dirty="0" err="1"/>
              <a:t>reduces</a:t>
            </a:r>
            <a:r>
              <a:rPr lang="de-DE" dirty="0"/>
              <a:t> </a:t>
            </a:r>
            <a:r>
              <a:rPr lang="de-DE" dirty="0" err="1"/>
              <a:t>the</a:t>
            </a:r>
            <a:r>
              <a:rPr lang="de-DE" dirty="0"/>
              <a:t> </a:t>
            </a:r>
            <a:r>
              <a:rPr lang="de-DE" dirty="0" err="1"/>
              <a:t>complexity</a:t>
            </a:r>
            <a:r>
              <a:rPr lang="de-DE" dirty="0"/>
              <a:t> </a:t>
            </a:r>
            <a:r>
              <a:rPr lang="de-DE" dirty="0" err="1"/>
              <a:t>of</a:t>
            </a:r>
            <a:r>
              <a:rPr lang="de-DE" dirty="0"/>
              <a:t> high-dimensional </a:t>
            </a:r>
            <a:r>
              <a:rPr lang="de-DE" dirty="0" err="1"/>
              <a:t>data</a:t>
            </a:r>
            <a:r>
              <a:rPr lang="de-DE" dirty="0"/>
              <a:t>, </a:t>
            </a:r>
            <a:r>
              <a:rPr lang="de-DE" dirty="0" err="1"/>
              <a:t>problem</a:t>
            </a:r>
            <a:r>
              <a:rPr lang="de-DE" dirty="0"/>
              <a:t> in </a:t>
            </a:r>
            <a:r>
              <a:rPr lang="de-DE" dirty="0" err="1"/>
              <a:t>the</a:t>
            </a:r>
            <a:r>
              <a:rPr lang="de-DE" dirty="0"/>
              <a:t> </a:t>
            </a:r>
            <a:r>
              <a:rPr lang="de-DE" dirty="0" err="1"/>
              <a:t>field</a:t>
            </a:r>
            <a:r>
              <a:rPr lang="de-DE" dirty="0"/>
              <a:t> </a:t>
            </a:r>
            <a:r>
              <a:rPr lang="de-DE" dirty="0" err="1"/>
              <a:t>of</a:t>
            </a:r>
            <a:r>
              <a:rPr lang="de-DE" dirty="0"/>
              <a:t> </a:t>
            </a:r>
            <a:r>
              <a:rPr lang="de-DE" dirty="0" err="1"/>
              <a:t>computer</a:t>
            </a:r>
            <a:r>
              <a:rPr lang="de-DE" dirty="0"/>
              <a:t> </a:t>
            </a:r>
            <a:r>
              <a:rPr lang="de-DE" dirty="0" err="1"/>
              <a:t>vision</a:t>
            </a:r>
            <a:r>
              <a:rPr lang="de-DE" dirty="0"/>
              <a:t>. </a:t>
            </a:r>
          </a:p>
          <a:p>
            <a:pPr marL="171450" lvl="0" indent="-171450">
              <a:spcBef>
                <a:spcPts val="0"/>
              </a:spcBef>
              <a:buFontTx/>
              <a:buChar char="-"/>
            </a:pPr>
            <a:r>
              <a:rPr lang="de-DE" dirty="0" err="1"/>
              <a:t>Reduce</a:t>
            </a:r>
            <a:r>
              <a:rPr lang="de-DE" dirty="0"/>
              <a:t> </a:t>
            </a:r>
            <a:r>
              <a:rPr lang="de-DE" dirty="0" err="1"/>
              <a:t>the</a:t>
            </a:r>
            <a:r>
              <a:rPr lang="de-DE" dirty="0"/>
              <a:t> </a:t>
            </a:r>
            <a:r>
              <a:rPr lang="de-DE" dirty="0" err="1"/>
              <a:t>resources</a:t>
            </a:r>
            <a:r>
              <a:rPr lang="de-DE" dirty="0"/>
              <a:t> </a:t>
            </a:r>
            <a:r>
              <a:rPr lang="de-DE" dirty="0" err="1"/>
              <a:t>requirements</a:t>
            </a:r>
            <a:r>
              <a:rPr lang="de-DE" dirty="0"/>
              <a:t>, </a:t>
            </a:r>
            <a:r>
              <a:rPr lang="de-DE" dirty="0" err="1"/>
              <a:t>which</a:t>
            </a:r>
            <a:r>
              <a:rPr lang="de-DE" dirty="0"/>
              <a:t> </a:t>
            </a:r>
            <a:r>
              <a:rPr lang="de-DE" dirty="0" err="1"/>
              <a:t>leads</a:t>
            </a:r>
            <a:r>
              <a:rPr lang="de-DE" dirty="0"/>
              <a:t> </a:t>
            </a:r>
            <a:r>
              <a:rPr lang="de-DE" dirty="0" err="1"/>
              <a:t>to</a:t>
            </a:r>
            <a:r>
              <a:rPr lang="de-DE" dirty="0"/>
              <a:t> </a:t>
            </a:r>
            <a:r>
              <a:rPr lang="de-DE" dirty="0" err="1"/>
              <a:t>reduce</a:t>
            </a:r>
            <a:r>
              <a:rPr lang="de-DE" dirty="0"/>
              <a:t> </a:t>
            </a:r>
            <a:r>
              <a:rPr lang="de-DE" dirty="0" err="1"/>
              <a:t>the</a:t>
            </a:r>
            <a:r>
              <a:rPr lang="de-DE" dirty="0"/>
              <a:t> CO2 </a:t>
            </a:r>
            <a:r>
              <a:rPr lang="de-DE" dirty="0" err="1"/>
              <a:t>footprint</a:t>
            </a:r>
            <a:r>
              <a:rPr lang="de-DE" dirty="0"/>
              <a:t>.</a:t>
            </a:r>
          </a:p>
          <a:p>
            <a:pPr marL="0" lvl="0" indent="0">
              <a:spcBef>
                <a:spcPts val="0"/>
              </a:spcBef>
              <a:buFontTx/>
              <a:buNone/>
            </a:pPr>
            <a:endParaRPr lang="de-DE" dirty="0"/>
          </a:p>
          <a:p>
            <a:pPr lvl="0">
              <a:spcBef>
                <a:spcPts val="0"/>
              </a:spcBef>
              <a:buNone/>
            </a:pPr>
            <a:r>
              <a:rPr lang="de-DE" dirty="0"/>
              <a:t>I </a:t>
            </a:r>
            <a:r>
              <a:rPr lang="de-DE" dirty="0" err="1"/>
              <a:t>always</a:t>
            </a:r>
            <a:r>
              <a:rPr lang="de-DE" dirty="0"/>
              <a:t> </a:t>
            </a:r>
            <a:r>
              <a:rPr lang="de-DE" dirty="0" err="1"/>
              <a:t>wondered</a:t>
            </a:r>
            <a:r>
              <a:rPr lang="de-DE" dirty="0"/>
              <a:t> </a:t>
            </a:r>
            <a:r>
              <a:rPr lang="de-DE" dirty="0" err="1"/>
              <a:t>whether</a:t>
            </a:r>
            <a:r>
              <a:rPr lang="de-DE" dirty="0"/>
              <a:t> </a:t>
            </a:r>
            <a:r>
              <a:rPr lang="de-DE" dirty="0" err="1"/>
              <a:t>computer</a:t>
            </a:r>
            <a:r>
              <a:rPr lang="de-DE" dirty="0"/>
              <a:t> </a:t>
            </a:r>
            <a:r>
              <a:rPr lang="de-DE" dirty="0" err="1"/>
              <a:t>vision</a:t>
            </a:r>
            <a:r>
              <a:rPr lang="de-DE" dirty="0"/>
              <a:t> </a:t>
            </a:r>
            <a:r>
              <a:rPr lang="de-DE" dirty="0" err="1"/>
              <a:t>technologies</a:t>
            </a:r>
            <a:r>
              <a:rPr lang="de-DE" dirty="0"/>
              <a:t> </a:t>
            </a:r>
            <a:r>
              <a:rPr lang="de-DE" dirty="0" err="1"/>
              <a:t>could</a:t>
            </a:r>
            <a:r>
              <a:rPr lang="de-DE" dirty="0"/>
              <a:t> </a:t>
            </a:r>
            <a:r>
              <a:rPr lang="de-DE" dirty="0" err="1"/>
              <a:t>help</a:t>
            </a:r>
            <a:r>
              <a:rPr lang="de-DE" dirty="0"/>
              <a:t> </a:t>
            </a:r>
            <a:r>
              <a:rPr lang="de-DE" dirty="0" err="1"/>
              <a:t>sport</a:t>
            </a:r>
            <a:r>
              <a:rPr lang="de-DE" dirty="0"/>
              <a:t> </a:t>
            </a:r>
            <a:r>
              <a:rPr lang="de-DE" dirty="0" err="1"/>
              <a:t>enthusiasts</a:t>
            </a:r>
            <a:r>
              <a:rPr lang="de-DE" dirty="0"/>
              <a:t> like </a:t>
            </a:r>
            <a:r>
              <a:rPr lang="de-DE" dirty="0" err="1"/>
              <a:t>me,to</a:t>
            </a:r>
            <a:r>
              <a:rPr lang="de-DE" dirty="0"/>
              <a:t> </a:t>
            </a:r>
            <a:r>
              <a:rPr lang="de-DE" dirty="0" err="1"/>
              <a:t>improve</a:t>
            </a:r>
            <a:r>
              <a:rPr lang="de-DE" dirty="0"/>
              <a:t> </a:t>
            </a:r>
            <a:r>
              <a:rPr lang="de-DE" dirty="0" err="1"/>
              <a:t>their</a:t>
            </a:r>
            <a:r>
              <a:rPr lang="de-DE" dirty="0"/>
              <a:t> </a:t>
            </a:r>
            <a:r>
              <a:rPr lang="de-DE" dirty="0" err="1"/>
              <a:t>techinique</a:t>
            </a:r>
            <a:r>
              <a:rPr lang="de-DE" dirty="0"/>
              <a:t> </a:t>
            </a:r>
            <a:r>
              <a:rPr lang="de-DE" dirty="0" err="1"/>
              <a:t>without</a:t>
            </a:r>
            <a:r>
              <a:rPr lang="de-DE" dirty="0"/>
              <a:t> </a:t>
            </a:r>
            <a:r>
              <a:rPr lang="de-DE" dirty="0" err="1"/>
              <a:t>relying</a:t>
            </a:r>
            <a:r>
              <a:rPr lang="de-DE" dirty="0"/>
              <a:t> 100% on a </a:t>
            </a:r>
            <a:r>
              <a:rPr lang="de-DE" dirty="0" err="1"/>
              <a:t>trainer</a:t>
            </a:r>
            <a:r>
              <a:rPr lang="de-DE" dirty="0"/>
              <a:t> </a:t>
            </a:r>
            <a:r>
              <a:rPr lang="de-DE" dirty="0" err="1"/>
              <a:t>or</a:t>
            </a:r>
            <a:r>
              <a:rPr lang="de-DE" dirty="0"/>
              <a:t> </a:t>
            </a:r>
            <a:r>
              <a:rPr lang="de-DE" dirty="0" err="1"/>
              <a:t>coach</a:t>
            </a:r>
            <a:r>
              <a:rPr lang="de-DE" dirty="0"/>
              <a:t>. And </a:t>
            </a:r>
            <a:r>
              <a:rPr lang="de-DE" dirty="0" err="1"/>
              <a:t>that‘s</a:t>
            </a:r>
            <a:r>
              <a:rPr lang="de-DE" dirty="0"/>
              <a:t> </a:t>
            </a:r>
            <a:r>
              <a:rPr lang="de-DE" dirty="0" err="1"/>
              <a:t>my</a:t>
            </a:r>
            <a:r>
              <a:rPr lang="de-DE" dirty="0"/>
              <a:t> personal </a:t>
            </a:r>
            <a:r>
              <a:rPr lang="de-DE" dirty="0" err="1"/>
              <a:t>motivation</a:t>
            </a:r>
            <a:r>
              <a:rPr lang="de-DE" dirty="0"/>
              <a:t>, </a:t>
            </a:r>
            <a:r>
              <a:rPr lang="de-DE" dirty="0" err="1"/>
              <a:t>for</a:t>
            </a:r>
            <a:r>
              <a:rPr lang="de-DE" dirty="0"/>
              <a:t> </a:t>
            </a:r>
            <a:r>
              <a:rPr lang="de-DE" dirty="0" err="1"/>
              <a:t>this</a:t>
            </a:r>
            <a:r>
              <a:rPr lang="de-DE" dirty="0"/>
              <a:t> </a:t>
            </a:r>
            <a:r>
              <a:rPr lang="de-DE" dirty="0" err="1"/>
              <a:t>research</a:t>
            </a:r>
            <a:r>
              <a:rPr lang="de-DE" dirty="0"/>
              <a:t>, </a:t>
            </a:r>
            <a:r>
              <a:rPr lang="de-DE" dirty="0" err="1"/>
              <a:t>develope</a:t>
            </a:r>
            <a:r>
              <a:rPr lang="de-DE" dirty="0"/>
              <a:t> a </a:t>
            </a:r>
            <a:r>
              <a:rPr lang="de-DE" dirty="0" err="1"/>
              <a:t>technology</a:t>
            </a:r>
            <a:r>
              <a:rPr lang="de-DE" dirty="0"/>
              <a:t> </a:t>
            </a:r>
            <a:r>
              <a:rPr lang="de-DE" dirty="0" err="1"/>
              <a:t>that</a:t>
            </a:r>
            <a:r>
              <a:rPr lang="de-DE" dirty="0"/>
              <a:t> </a:t>
            </a:r>
            <a:r>
              <a:rPr lang="de-DE" dirty="0" err="1"/>
              <a:t>can</a:t>
            </a:r>
            <a:r>
              <a:rPr lang="de-DE" dirty="0"/>
              <a:t> </a:t>
            </a:r>
            <a:r>
              <a:rPr lang="de-DE" dirty="0" err="1"/>
              <a:t>help</a:t>
            </a:r>
            <a:r>
              <a:rPr lang="de-DE" dirty="0"/>
              <a:t> and support </a:t>
            </a:r>
            <a:r>
              <a:rPr lang="de-DE" dirty="0" err="1"/>
              <a:t>people</a:t>
            </a:r>
            <a:r>
              <a:rPr lang="de-DE" dirty="0"/>
              <a:t>. </a:t>
            </a:r>
            <a:endParaRPr dirty="0"/>
          </a:p>
        </p:txBody>
      </p:sp>
    </p:spTree>
    <p:extLst>
      <p:ext uri="{BB962C8B-B14F-4D97-AF65-F5344CB8AC3E}">
        <p14:creationId xmlns:p14="http://schemas.microsoft.com/office/powerpoint/2010/main" val="1507764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a:t>
            </a:r>
            <a:r>
              <a:rPr lang="en-DE" dirty="0"/>
              <a:t>he main objective of the research is the implementation of dimensionality reduction, to understand how can we reduce the complexity of the data, keeping the most important information from the data and detecting the key dimensions that can define the correctness of the movement and improve the accuracy and efficiency of the existing pose estimation models.</a:t>
            </a:r>
          </a:p>
          <a:p>
            <a:endParaRPr lang="en-DE" dirty="0"/>
          </a:p>
          <a:p>
            <a:r>
              <a:rPr lang="en-DE" dirty="0"/>
              <a:t>I would like to highligth here that this research uphold a strong commitment to sustainability, social respons</a:t>
            </a:r>
            <a:r>
              <a:rPr lang="en-GB" dirty="0" err="1"/>
              <a:t>i</a:t>
            </a:r>
            <a:r>
              <a:rPr lang="en-DE" dirty="0"/>
              <a:t>bility, ethical behavoour and Promotion of human rights and diversity.</a:t>
            </a:r>
          </a:p>
        </p:txBody>
      </p:sp>
    </p:spTree>
    <p:extLst>
      <p:ext uri="{BB962C8B-B14F-4D97-AF65-F5344CB8AC3E}">
        <p14:creationId xmlns:p14="http://schemas.microsoft.com/office/powerpoint/2010/main" val="1012881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de-DE" dirty="0" err="1"/>
              <a:t>Speaking</a:t>
            </a:r>
            <a:r>
              <a:rPr lang="de-DE" dirty="0"/>
              <a:t> </a:t>
            </a:r>
            <a:r>
              <a:rPr lang="de-DE" dirty="0" err="1"/>
              <a:t>about</a:t>
            </a:r>
            <a:r>
              <a:rPr lang="de-DE" dirty="0"/>
              <a:t> </a:t>
            </a:r>
            <a:r>
              <a:rPr lang="de-DE" dirty="0" err="1"/>
              <a:t>the</a:t>
            </a:r>
            <a:r>
              <a:rPr lang="de-DE" dirty="0"/>
              <a:t> </a:t>
            </a:r>
            <a:r>
              <a:rPr lang="de-DE" dirty="0" err="1"/>
              <a:t>approach</a:t>
            </a:r>
            <a:r>
              <a:rPr lang="de-DE" dirty="0"/>
              <a:t> and </a:t>
            </a:r>
            <a:r>
              <a:rPr lang="de-DE" dirty="0" err="1"/>
              <a:t>methodology</a:t>
            </a:r>
            <a:r>
              <a:rPr lang="de-DE" dirty="0"/>
              <a:t>, </a:t>
            </a:r>
            <a:r>
              <a:rPr lang="de-DE" dirty="0" err="1"/>
              <a:t>we</a:t>
            </a:r>
            <a:r>
              <a:rPr lang="de-DE" dirty="0"/>
              <a:t> </a:t>
            </a:r>
            <a:r>
              <a:rPr lang="de-DE" dirty="0" err="1"/>
              <a:t>are</a:t>
            </a:r>
            <a:r>
              <a:rPr lang="de-DE" dirty="0"/>
              <a:t> </a:t>
            </a:r>
            <a:r>
              <a:rPr lang="de-DE" dirty="0" err="1"/>
              <a:t>going</a:t>
            </a:r>
            <a:r>
              <a:rPr lang="de-DE" dirty="0"/>
              <a:t> </a:t>
            </a:r>
            <a:r>
              <a:rPr lang="de-DE" dirty="0" err="1"/>
              <a:t>to</a:t>
            </a:r>
            <a:r>
              <a:rPr lang="de-DE" dirty="0"/>
              <a:t> </a:t>
            </a:r>
            <a:r>
              <a:rPr lang="de-DE" dirty="0" err="1"/>
              <a:t>use</a:t>
            </a:r>
            <a:r>
              <a:rPr lang="de-DE" dirty="0"/>
              <a:t> a </a:t>
            </a:r>
            <a:r>
              <a:rPr lang="de-DE" dirty="0" err="1"/>
              <a:t>dataset</a:t>
            </a:r>
            <a:r>
              <a:rPr lang="de-DE" dirty="0"/>
              <a:t> </a:t>
            </a:r>
            <a:r>
              <a:rPr lang="de-DE" dirty="0" err="1"/>
              <a:t>with</a:t>
            </a:r>
            <a:r>
              <a:rPr lang="de-DE" dirty="0"/>
              <a:t> 3D Skeleton </a:t>
            </a:r>
            <a:r>
              <a:rPr lang="de-DE" dirty="0" err="1"/>
              <a:t>data</a:t>
            </a:r>
            <a:r>
              <a:rPr lang="de-DE" dirty="0"/>
              <a:t>, </a:t>
            </a:r>
            <a:r>
              <a:rPr lang="de-DE" dirty="0" err="1"/>
              <a:t>that</a:t>
            </a:r>
            <a:r>
              <a:rPr lang="de-DE" dirty="0"/>
              <a:t> </a:t>
            </a:r>
            <a:r>
              <a:rPr lang="de-DE" dirty="0" err="1"/>
              <a:t>contains</a:t>
            </a:r>
            <a:r>
              <a:rPr lang="de-DE" dirty="0"/>
              <a:t> </a:t>
            </a:r>
            <a:r>
              <a:rPr lang="de-DE" dirty="0" err="1"/>
              <a:t>the</a:t>
            </a:r>
            <a:r>
              <a:rPr lang="de-DE" dirty="0"/>
              <a:t> </a:t>
            </a:r>
            <a:r>
              <a:rPr lang="de-DE" dirty="0" err="1"/>
              <a:t>movement</a:t>
            </a:r>
            <a:r>
              <a:rPr lang="de-DE" dirty="0"/>
              <a:t> </a:t>
            </a:r>
            <a:r>
              <a:rPr lang="de-DE" dirty="0" err="1"/>
              <a:t>of</a:t>
            </a:r>
            <a:r>
              <a:rPr lang="de-DE" dirty="0"/>
              <a:t> </a:t>
            </a:r>
            <a:r>
              <a:rPr lang="de-DE" dirty="0" err="1"/>
              <a:t>diffent</a:t>
            </a:r>
            <a:r>
              <a:rPr lang="de-DE" dirty="0"/>
              <a:t> </a:t>
            </a:r>
            <a:r>
              <a:rPr lang="de-DE" dirty="0" err="1"/>
              <a:t>subjects</a:t>
            </a:r>
            <a:r>
              <a:rPr lang="de-DE" dirty="0"/>
              <a:t>. The </a:t>
            </a:r>
            <a:r>
              <a:rPr lang="de-DE" dirty="0" err="1"/>
              <a:t>goal</a:t>
            </a:r>
            <a:r>
              <a:rPr lang="de-DE" dirty="0"/>
              <a:t> </a:t>
            </a:r>
            <a:r>
              <a:rPr lang="de-DE" dirty="0" err="1"/>
              <a:t>is</a:t>
            </a:r>
            <a:r>
              <a:rPr lang="de-DE" dirty="0"/>
              <a:t> </a:t>
            </a:r>
            <a:r>
              <a:rPr lang="de-DE" dirty="0" err="1"/>
              <a:t>to</a:t>
            </a:r>
            <a:r>
              <a:rPr lang="de-DE" dirty="0"/>
              <a:t> </a:t>
            </a:r>
            <a:r>
              <a:rPr lang="de-DE" dirty="0" err="1"/>
              <a:t>understand</a:t>
            </a:r>
            <a:r>
              <a:rPr lang="de-DE" dirty="0"/>
              <a:t> </a:t>
            </a:r>
            <a:r>
              <a:rPr lang="de-DE" dirty="0" err="1"/>
              <a:t>the</a:t>
            </a:r>
            <a:r>
              <a:rPr lang="de-DE" dirty="0"/>
              <a:t> </a:t>
            </a:r>
            <a:r>
              <a:rPr lang="de-DE" dirty="0" err="1"/>
              <a:t>correctness</a:t>
            </a:r>
            <a:r>
              <a:rPr lang="de-DE" dirty="0"/>
              <a:t> </a:t>
            </a:r>
            <a:r>
              <a:rPr lang="de-DE" dirty="0" err="1"/>
              <a:t>of</a:t>
            </a:r>
            <a:r>
              <a:rPr lang="de-DE" dirty="0"/>
              <a:t> a </a:t>
            </a:r>
            <a:r>
              <a:rPr lang="de-DE" dirty="0" err="1"/>
              <a:t>specific</a:t>
            </a:r>
            <a:r>
              <a:rPr lang="de-DE" dirty="0"/>
              <a:t> </a:t>
            </a:r>
            <a:r>
              <a:rPr lang="de-DE" dirty="0" err="1"/>
              <a:t>sport</a:t>
            </a:r>
            <a:r>
              <a:rPr lang="de-DE" dirty="0"/>
              <a:t> </a:t>
            </a:r>
            <a:r>
              <a:rPr lang="de-DE" dirty="0" err="1"/>
              <a:t>movement</a:t>
            </a:r>
            <a:r>
              <a:rPr lang="de-DE" dirty="0"/>
              <a:t>, in </a:t>
            </a:r>
            <a:r>
              <a:rPr lang="de-DE" dirty="0" err="1"/>
              <a:t>this</a:t>
            </a:r>
            <a:r>
              <a:rPr lang="de-DE" dirty="0"/>
              <a:t> </a:t>
            </a:r>
            <a:r>
              <a:rPr lang="de-DE" dirty="0" err="1"/>
              <a:t>case</a:t>
            </a:r>
            <a:r>
              <a:rPr lang="de-DE" dirty="0"/>
              <a:t>, </a:t>
            </a:r>
            <a:r>
              <a:rPr lang="de-DE" dirty="0" err="1"/>
              <a:t>the</a:t>
            </a:r>
            <a:r>
              <a:rPr lang="de-DE" dirty="0"/>
              <a:t> </a:t>
            </a:r>
            <a:r>
              <a:rPr lang="de-DE" dirty="0" err="1"/>
              <a:t>squat</a:t>
            </a:r>
            <a:r>
              <a:rPr lang="de-DE" dirty="0"/>
              <a:t>. </a:t>
            </a:r>
            <a:r>
              <a:rPr lang="de-DE" dirty="0" err="1"/>
              <a:t>For</a:t>
            </a:r>
            <a:r>
              <a:rPr lang="de-DE" dirty="0"/>
              <a:t> </a:t>
            </a:r>
            <a:r>
              <a:rPr lang="de-DE" dirty="0" err="1"/>
              <a:t>this</a:t>
            </a:r>
            <a:r>
              <a:rPr lang="de-DE" dirty="0"/>
              <a:t> </a:t>
            </a:r>
            <a:r>
              <a:rPr lang="de-DE" dirty="0" err="1"/>
              <a:t>purpose</a:t>
            </a:r>
            <a:r>
              <a:rPr lang="de-DE" dirty="0"/>
              <a:t>, </a:t>
            </a:r>
            <a:r>
              <a:rPr lang="de-DE" dirty="0" err="1"/>
              <a:t>two</a:t>
            </a:r>
            <a:r>
              <a:rPr lang="de-DE" dirty="0"/>
              <a:t> </a:t>
            </a:r>
            <a:r>
              <a:rPr lang="de-DE" dirty="0" err="1"/>
              <a:t>base</a:t>
            </a:r>
            <a:r>
              <a:rPr lang="de-DE" dirty="0"/>
              <a:t> CNN </a:t>
            </a:r>
            <a:r>
              <a:rPr lang="de-DE" dirty="0" err="1"/>
              <a:t>models</a:t>
            </a:r>
            <a:r>
              <a:rPr lang="de-DE" dirty="0"/>
              <a:t> </a:t>
            </a:r>
            <a:r>
              <a:rPr lang="de-DE" dirty="0" err="1"/>
              <a:t>are</a:t>
            </a:r>
            <a:r>
              <a:rPr lang="de-DE" dirty="0"/>
              <a:t> </a:t>
            </a:r>
            <a:r>
              <a:rPr lang="de-DE" dirty="0" err="1"/>
              <a:t>going</a:t>
            </a:r>
            <a:r>
              <a:rPr lang="de-DE" dirty="0"/>
              <a:t> </a:t>
            </a:r>
            <a:r>
              <a:rPr lang="de-DE" dirty="0" err="1"/>
              <a:t>to</a:t>
            </a:r>
            <a:r>
              <a:rPr lang="de-DE" dirty="0"/>
              <a:t> </a:t>
            </a:r>
            <a:r>
              <a:rPr lang="de-DE" dirty="0" err="1"/>
              <a:t>be</a:t>
            </a:r>
            <a:r>
              <a:rPr lang="de-DE" dirty="0"/>
              <a:t> </a:t>
            </a:r>
            <a:r>
              <a:rPr lang="de-DE" dirty="0" err="1"/>
              <a:t>developed</a:t>
            </a:r>
            <a:r>
              <a:rPr lang="de-DE" dirty="0"/>
              <a:t>, </a:t>
            </a:r>
            <a:r>
              <a:rPr lang="de-DE" dirty="0" err="1"/>
              <a:t>to</a:t>
            </a:r>
            <a:r>
              <a:rPr lang="de-DE" dirty="0"/>
              <a:t> </a:t>
            </a:r>
            <a:r>
              <a:rPr lang="de-DE" dirty="0" err="1"/>
              <a:t>understand</a:t>
            </a:r>
            <a:r>
              <a:rPr lang="de-DE" dirty="0"/>
              <a:t> </a:t>
            </a:r>
            <a:r>
              <a:rPr lang="de-DE" dirty="0" err="1"/>
              <a:t>how</a:t>
            </a:r>
            <a:r>
              <a:rPr lang="de-DE" dirty="0"/>
              <a:t> </a:t>
            </a:r>
            <a:r>
              <a:rPr lang="de-DE" dirty="0" err="1"/>
              <a:t>well</a:t>
            </a:r>
            <a:r>
              <a:rPr lang="de-DE" dirty="0"/>
              <a:t> do </a:t>
            </a:r>
            <a:r>
              <a:rPr lang="de-DE" dirty="0" err="1"/>
              <a:t>they</a:t>
            </a:r>
            <a:r>
              <a:rPr lang="de-DE" dirty="0"/>
              <a:t> perform </a:t>
            </a:r>
            <a:r>
              <a:rPr lang="de-DE" dirty="0" err="1"/>
              <a:t>when</a:t>
            </a:r>
            <a:r>
              <a:rPr lang="de-DE" dirty="0"/>
              <a:t> </a:t>
            </a:r>
            <a:r>
              <a:rPr lang="de-DE" dirty="0" err="1"/>
              <a:t>are</a:t>
            </a:r>
            <a:r>
              <a:rPr lang="de-DE" dirty="0"/>
              <a:t> </a:t>
            </a:r>
            <a:r>
              <a:rPr lang="de-DE" dirty="0" err="1"/>
              <a:t>trained</a:t>
            </a:r>
            <a:r>
              <a:rPr lang="de-DE" dirty="0"/>
              <a:t> </a:t>
            </a:r>
            <a:r>
              <a:rPr lang="de-DE" dirty="0" err="1"/>
              <a:t>with</a:t>
            </a:r>
            <a:r>
              <a:rPr lang="de-DE" dirty="0"/>
              <a:t> a </a:t>
            </a:r>
            <a:r>
              <a:rPr lang="de-DE" dirty="0" err="1"/>
              <a:t>dataset</a:t>
            </a:r>
            <a:r>
              <a:rPr lang="de-DE" dirty="0"/>
              <a:t> </a:t>
            </a:r>
            <a:r>
              <a:rPr lang="de-DE" dirty="0" err="1"/>
              <a:t>with</a:t>
            </a:r>
            <a:r>
              <a:rPr lang="de-DE" dirty="0"/>
              <a:t> all </a:t>
            </a:r>
            <a:r>
              <a:rPr lang="de-DE" dirty="0" err="1"/>
              <a:t>the</a:t>
            </a:r>
            <a:r>
              <a:rPr lang="de-DE" dirty="0"/>
              <a:t> </a:t>
            </a:r>
            <a:r>
              <a:rPr lang="de-DE" dirty="0" err="1"/>
              <a:t>dimensions</a:t>
            </a:r>
            <a:r>
              <a:rPr lang="de-DE" dirty="0"/>
              <a:t> and a </a:t>
            </a:r>
            <a:r>
              <a:rPr lang="de-DE" dirty="0" err="1"/>
              <a:t>dataset</a:t>
            </a:r>
            <a:r>
              <a:rPr lang="de-DE" dirty="0"/>
              <a:t> </a:t>
            </a:r>
            <a:r>
              <a:rPr lang="de-DE" dirty="0" err="1"/>
              <a:t>with</a:t>
            </a:r>
            <a:r>
              <a:rPr lang="de-DE" dirty="0"/>
              <a:t> </a:t>
            </a:r>
            <a:r>
              <a:rPr lang="de-DE" dirty="0" err="1"/>
              <a:t>reduced</a:t>
            </a:r>
            <a:r>
              <a:rPr lang="de-DE" dirty="0"/>
              <a:t> </a:t>
            </a:r>
            <a:r>
              <a:rPr lang="de-DE" dirty="0" err="1"/>
              <a:t>dimensions</a:t>
            </a:r>
            <a:r>
              <a:rPr lang="de-DE" dirty="0"/>
              <a:t>. </a:t>
            </a:r>
          </a:p>
          <a:p>
            <a:pPr lvl="0">
              <a:spcBef>
                <a:spcPts val="0"/>
              </a:spcBef>
              <a:buNone/>
            </a:pPr>
            <a:endParaRPr lang="de-DE" dirty="0"/>
          </a:p>
          <a:p>
            <a:pPr lvl="0">
              <a:spcBef>
                <a:spcPts val="0"/>
              </a:spcBef>
              <a:buNone/>
            </a:pPr>
            <a:r>
              <a:rPr lang="de-DE" dirty="0" err="1"/>
              <a:t>We</a:t>
            </a:r>
            <a:r>
              <a:rPr lang="de-DE" dirty="0"/>
              <a:t> </a:t>
            </a:r>
            <a:r>
              <a:rPr lang="de-DE" dirty="0" err="1"/>
              <a:t>are</a:t>
            </a:r>
            <a:r>
              <a:rPr lang="de-DE" dirty="0"/>
              <a:t> </a:t>
            </a:r>
            <a:r>
              <a:rPr lang="de-DE" dirty="0" err="1"/>
              <a:t>trying</a:t>
            </a:r>
            <a:r>
              <a:rPr lang="de-DE" dirty="0"/>
              <a:t> </a:t>
            </a:r>
            <a:r>
              <a:rPr lang="de-DE" dirty="0" err="1"/>
              <a:t>to</a:t>
            </a:r>
            <a:r>
              <a:rPr lang="de-DE" dirty="0"/>
              <a:t> </a:t>
            </a:r>
            <a:r>
              <a:rPr lang="de-DE" dirty="0" err="1"/>
              <a:t>understand</a:t>
            </a:r>
            <a:r>
              <a:rPr lang="de-DE" dirty="0"/>
              <a:t> </a:t>
            </a:r>
            <a:r>
              <a:rPr lang="de-DE" dirty="0" err="1"/>
              <a:t>if</a:t>
            </a:r>
            <a:r>
              <a:rPr lang="de-DE" dirty="0"/>
              <a:t> </a:t>
            </a:r>
            <a:r>
              <a:rPr lang="de-DE" dirty="0" err="1"/>
              <a:t>it</a:t>
            </a:r>
            <a:r>
              <a:rPr lang="de-DE" dirty="0"/>
              <a:t> </a:t>
            </a:r>
            <a:r>
              <a:rPr lang="de-DE" dirty="0" err="1"/>
              <a:t>is</a:t>
            </a:r>
            <a:r>
              <a:rPr lang="de-DE" dirty="0"/>
              <a:t> possible </a:t>
            </a:r>
            <a:r>
              <a:rPr lang="de-DE" dirty="0" err="1"/>
              <a:t>to</a:t>
            </a:r>
            <a:r>
              <a:rPr lang="de-DE" dirty="0"/>
              <a:t> </a:t>
            </a:r>
            <a:r>
              <a:rPr lang="de-DE" dirty="0" err="1"/>
              <a:t>implement</a:t>
            </a:r>
            <a:r>
              <a:rPr lang="de-DE" dirty="0"/>
              <a:t> </a:t>
            </a:r>
            <a:r>
              <a:rPr lang="de-DE" dirty="0" err="1"/>
              <a:t>dimensionality</a:t>
            </a:r>
            <a:r>
              <a:rPr lang="de-DE" dirty="0"/>
              <a:t> on </a:t>
            </a:r>
            <a:r>
              <a:rPr lang="de-DE" dirty="0" err="1"/>
              <a:t>this</a:t>
            </a:r>
            <a:r>
              <a:rPr lang="de-DE" dirty="0"/>
              <a:t> </a:t>
            </a:r>
            <a:r>
              <a:rPr lang="de-DE" dirty="0" err="1"/>
              <a:t>kind</a:t>
            </a:r>
            <a:r>
              <a:rPr lang="de-DE" dirty="0"/>
              <a:t> </a:t>
            </a:r>
            <a:r>
              <a:rPr lang="de-DE" dirty="0" err="1"/>
              <a:t>of</a:t>
            </a:r>
            <a:r>
              <a:rPr lang="de-DE" dirty="0"/>
              <a:t> </a:t>
            </a:r>
            <a:r>
              <a:rPr lang="de-DE" dirty="0" err="1"/>
              <a:t>data</a:t>
            </a:r>
            <a:r>
              <a:rPr lang="de-DE" dirty="0"/>
              <a:t> and in </a:t>
            </a:r>
            <a:r>
              <a:rPr lang="de-DE" dirty="0" err="1"/>
              <a:t>the</a:t>
            </a:r>
            <a:r>
              <a:rPr lang="de-DE" dirty="0"/>
              <a:t> </a:t>
            </a:r>
            <a:r>
              <a:rPr lang="de-DE" dirty="0" err="1"/>
              <a:t>case</a:t>
            </a:r>
            <a:r>
              <a:rPr lang="de-DE" dirty="0"/>
              <a:t> </a:t>
            </a:r>
            <a:r>
              <a:rPr lang="de-DE" dirty="0" err="1"/>
              <a:t>it</a:t>
            </a:r>
            <a:r>
              <a:rPr lang="de-DE" dirty="0"/>
              <a:t> </a:t>
            </a:r>
            <a:r>
              <a:rPr lang="de-DE" dirty="0" err="1"/>
              <a:t>is</a:t>
            </a:r>
            <a:r>
              <a:rPr lang="de-DE" dirty="0"/>
              <a:t> possible, </a:t>
            </a:r>
            <a:r>
              <a:rPr lang="de-DE" dirty="0" err="1"/>
              <a:t>which</a:t>
            </a:r>
            <a:r>
              <a:rPr lang="de-DE" dirty="0"/>
              <a:t> </a:t>
            </a:r>
            <a:r>
              <a:rPr lang="de-DE" dirty="0" err="1"/>
              <a:t>parts</a:t>
            </a:r>
            <a:r>
              <a:rPr lang="de-DE" dirty="0"/>
              <a:t> </a:t>
            </a:r>
            <a:r>
              <a:rPr lang="de-DE" dirty="0" err="1"/>
              <a:t>of</a:t>
            </a:r>
            <a:r>
              <a:rPr lang="de-DE" dirty="0"/>
              <a:t> </a:t>
            </a:r>
            <a:r>
              <a:rPr lang="de-DE" dirty="0" err="1"/>
              <a:t>the</a:t>
            </a:r>
            <a:r>
              <a:rPr lang="de-DE" dirty="0"/>
              <a:t> </a:t>
            </a:r>
            <a:r>
              <a:rPr lang="de-DE" dirty="0" err="1"/>
              <a:t>body</a:t>
            </a:r>
            <a:r>
              <a:rPr lang="de-DE" dirty="0"/>
              <a:t> </a:t>
            </a:r>
            <a:r>
              <a:rPr lang="de-DE" dirty="0" err="1"/>
              <a:t>define</a:t>
            </a:r>
            <a:r>
              <a:rPr lang="de-DE" dirty="0"/>
              <a:t> </a:t>
            </a:r>
            <a:r>
              <a:rPr lang="de-DE" dirty="0" err="1"/>
              <a:t>better</a:t>
            </a:r>
            <a:r>
              <a:rPr lang="de-DE" dirty="0"/>
              <a:t> </a:t>
            </a:r>
            <a:r>
              <a:rPr lang="de-DE" dirty="0" err="1"/>
              <a:t>the</a:t>
            </a:r>
            <a:r>
              <a:rPr lang="de-DE" dirty="0"/>
              <a:t> </a:t>
            </a:r>
            <a:r>
              <a:rPr lang="de-DE" dirty="0" err="1"/>
              <a:t>correctness</a:t>
            </a:r>
            <a:r>
              <a:rPr lang="de-DE" dirty="0"/>
              <a:t> </a:t>
            </a:r>
            <a:r>
              <a:rPr lang="de-DE" dirty="0" err="1"/>
              <a:t>of</a:t>
            </a:r>
            <a:r>
              <a:rPr lang="de-DE" dirty="0"/>
              <a:t> </a:t>
            </a:r>
            <a:r>
              <a:rPr lang="de-DE" dirty="0" err="1"/>
              <a:t>this</a:t>
            </a:r>
            <a:r>
              <a:rPr lang="de-DE" dirty="0"/>
              <a:t> </a:t>
            </a:r>
            <a:r>
              <a:rPr lang="de-DE" dirty="0" err="1"/>
              <a:t>movement</a:t>
            </a:r>
            <a:r>
              <a:rPr lang="de-DE" dirty="0"/>
              <a:t>.</a:t>
            </a:r>
          </a:p>
          <a:p>
            <a:pPr lvl="0">
              <a:spcBef>
                <a:spcPts val="0"/>
              </a:spcBef>
              <a:buNone/>
            </a:pPr>
            <a:endParaRPr lang="de-DE" dirty="0"/>
          </a:p>
          <a:p>
            <a:pPr lvl="0">
              <a:spcBef>
                <a:spcPts val="0"/>
              </a:spcBef>
              <a:buNone/>
            </a:pPr>
            <a:r>
              <a:rPr lang="de-DE" dirty="0"/>
              <a:t>As a </a:t>
            </a:r>
            <a:r>
              <a:rPr lang="de-DE" dirty="0" err="1"/>
              <a:t>methodology</a:t>
            </a:r>
            <a:r>
              <a:rPr lang="de-DE" dirty="0"/>
              <a:t>, </a:t>
            </a:r>
            <a:r>
              <a:rPr lang="de-DE" dirty="0" err="1"/>
              <a:t>we</a:t>
            </a:r>
            <a:r>
              <a:rPr lang="de-DE" dirty="0"/>
              <a:t> </a:t>
            </a:r>
            <a:r>
              <a:rPr lang="de-DE" dirty="0" err="1"/>
              <a:t>are</a:t>
            </a:r>
            <a:r>
              <a:rPr lang="de-DE" dirty="0"/>
              <a:t> </a:t>
            </a:r>
            <a:r>
              <a:rPr lang="de-DE" dirty="0" err="1"/>
              <a:t>going</a:t>
            </a:r>
            <a:r>
              <a:rPr lang="de-DE" dirty="0"/>
              <a:t> </a:t>
            </a:r>
            <a:r>
              <a:rPr lang="de-DE" dirty="0" err="1"/>
              <a:t>to</a:t>
            </a:r>
            <a:r>
              <a:rPr lang="de-DE" dirty="0"/>
              <a:t> </a:t>
            </a:r>
            <a:r>
              <a:rPr lang="de-DE" dirty="0" err="1"/>
              <a:t>use</a:t>
            </a:r>
            <a:r>
              <a:rPr lang="de-DE" dirty="0"/>
              <a:t> </a:t>
            </a:r>
            <a:r>
              <a:rPr lang="de-DE" dirty="0" err="1"/>
              <a:t>the</a:t>
            </a:r>
            <a:r>
              <a:rPr lang="de-DE" dirty="0"/>
              <a:t> CRISP-DM </a:t>
            </a:r>
            <a:r>
              <a:rPr lang="de-DE" dirty="0" err="1"/>
              <a:t>methodology</a:t>
            </a:r>
            <a:r>
              <a:rPr lang="de-DE" dirty="0"/>
              <a:t>,</a:t>
            </a:r>
            <a:r>
              <a:rPr lang="ca" sz="1100" dirty="0"/>
              <a:t> as it is a data mining model used to carry out machine learning projects in the industry.</a:t>
            </a:r>
            <a:endParaRPr dirty="0"/>
          </a:p>
        </p:txBody>
      </p:sp>
    </p:spTree>
    <p:extLst>
      <p:ext uri="{BB962C8B-B14F-4D97-AF65-F5344CB8AC3E}">
        <p14:creationId xmlns:p14="http://schemas.microsoft.com/office/powerpoint/2010/main" val="687757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de-DE" dirty="0" err="1"/>
              <a:t>Speaking</a:t>
            </a:r>
            <a:r>
              <a:rPr lang="de-DE" dirty="0"/>
              <a:t> </a:t>
            </a:r>
            <a:r>
              <a:rPr lang="de-DE" dirty="0" err="1"/>
              <a:t>about</a:t>
            </a:r>
            <a:r>
              <a:rPr lang="de-DE" dirty="0"/>
              <a:t> </a:t>
            </a:r>
            <a:r>
              <a:rPr lang="de-DE" dirty="0" err="1"/>
              <a:t>the</a:t>
            </a:r>
            <a:r>
              <a:rPr lang="de-DE" dirty="0"/>
              <a:t> </a:t>
            </a:r>
            <a:r>
              <a:rPr lang="de-DE" dirty="0" err="1"/>
              <a:t>products</a:t>
            </a:r>
            <a:r>
              <a:rPr lang="de-DE" dirty="0"/>
              <a:t> </a:t>
            </a:r>
            <a:r>
              <a:rPr lang="de-DE" dirty="0" err="1"/>
              <a:t>obtained</a:t>
            </a:r>
            <a:r>
              <a:rPr lang="de-DE" dirty="0"/>
              <a:t>, </a:t>
            </a:r>
            <a:r>
              <a:rPr lang="de-DE" dirty="0" err="1"/>
              <a:t>we</a:t>
            </a:r>
            <a:r>
              <a:rPr lang="de-DE" dirty="0"/>
              <a:t> </a:t>
            </a:r>
            <a:r>
              <a:rPr lang="de-DE" dirty="0" err="1"/>
              <a:t>have</a:t>
            </a:r>
            <a:r>
              <a:rPr lang="de-DE" dirty="0"/>
              <a:t> </a:t>
            </a:r>
            <a:r>
              <a:rPr lang="de-DE" dirty="0" err="1"/>
              <a:t>develop</a:t>
            </a:r>
            <a:r>
              <a:rPr lang="de-DE" dirty="0"/>
              <a:t> </a:t>
            </a:r>
            <a:r>
              <a:rPr lang="de-DE" dirty="0" err="1"/>
              <a:t>several</a:t>
            </a:r>
            <a:r>
              <a:rPr lang="de-DE" dirty="0"/>
              <a:t> </a:t>
            </a:r>
            <a:r>
              <a:rPr lang="de-DE" dirty="0" err="1"/>
              <a:t>function</a:t>
            </a:r>
            <a:r>
              <a:rPr lang="de-DE" dirty="0"/>
              <a:t> </a:t>
            </a:r>
            <a:r>
              <a:rPr lang="de-DE" dirty="0" err="1"/>
              <a:t>to</a:t>
            </a:r>
            <a:r>
              <a:rPr lang="de-DE" dirty="0"/>
              <a:t> </a:t>
            </a:r>
            <a:r>
              <a:rPr lang="de-DE" dirty="0" err="1"/>
              <a:t>prepare</a:t>
            </a:r>
            <a:r>
              <a:rPr lang="de-DE" dirty="0"/>
              <a:t> and </a:t>
            </a:r>
            <a:r>
              <a:rPr lang="de-DE" dirty="0" err="1"/>
              <a:t>process</a:t>
            </a:r>
            <a:r>
              <a:rPr lang="de-DE" dirty="0"/>
              <a:t> </a:t>
            </a:r>
            <a:r>
              <a:rPr lang="de-DE" dirty="0" err="1"/>
              <a:t>the</a:t>
            </a:r>
            <a:r>
              <a:rPr lang="de-DE" dirty="0"/>
              <a:t> </a:t>
            </a:r>
            <a:r>
              <a:rPr lang="de-DE" dirty="0" err="1"/>
              <a:t>data</a:t>
            </a:r>
            <a:r>
              <a:rPr lang="de-DE" dirty="0"/>
              <a:t> </a:t>
            </a:r>
            <a:r>
              <a:rPr lang="de-DE" dirty="0" err="1"/>
              <a:t>for</a:t>
            </a:r>
            <a:r>
              <a:rPr lang="de-DE" dirty="0"/>
              <a:t> </a:t>
            </a:r>
            <a:r>
              <a:rPr lang="de-DE" dirty="0" err="1"/>
              <a:t>this</a:t>
            </a:r>
            <a:r>
              <a:rPr lang="de-DE" dirty="0"/>
              <a:t> </a:t>
            </a:r>
            <a:r>
              <a:rPr lang="de-DE" dirty="0" err="1"/>
              <a:t>research</a:t>
            </a:r>
            <a:r>
              <a:rPr lang="de-DE" dirty="0"/>
              <a:t>. These </a:t>
            </a:r>
            <a:r>
              <a:rPr lang="de-DE" dirty="0" err="1"/>
              <a:t>fucntions</a:t>
            </a:r>
            <a:r>
              <a:rPr lang="de-DE" dirty="0"/>
              <a:t> </a:t>
            </a:r>
            <a:r>
              <a:rPr lang="de-DE" dirty="0" err="1"/>
              <a:t>can</a:t>
            </a:r>
            <a:r>
              <a:rPr lang="de-DE" dirty="0"/>
              <a:t> </a:t>
            </a:r>
            <a:r>
              <a:rPr lang="de-DE" dirty="0" err="1"/>
              <a:t>be</a:t>
            </a:r>
            <a:r>
              <a:rPr lang="de-DE" dirty="0"/>
              <a:t> </a:t>
            </a:r>
            <a:r>
              <a:rPr lang="de-DE" dirty="0" err="1"/>
              <a:t>reused</a:t>
            </a:r>
            <a:r>
              <a:rPr lang="de-DE" dirty="0"/>
              <a:t> in </a:t>
            </a:r>
            <a:r>
              <a:rPr lang="de-DE" dirty="0" err="1"/>
              <a:t>other</a:t>
            </a:r>
            <a:r>
              <a:rPr lang="de-DE" dirty="0"/>
              <a:t> </a:t>
            </a:r>
            <a:r>
              <a:rPr lang="de-DE" dirty="0" err="1"/>
              <a:t>projects</a:t>
            </a:r>
            <a:r>
              <a:rPr lang="de-DE" dirty="0"/>
              <a:t> and </a:t>
            </a:r>
            <a:r>
              <a:rPr lang="de-DE" dirty="0" err="1"/>
              <a:t>can</a:t>
            </a:r>
            <a:r>
              <a:rPr lang="de-DE" dirty="0"/>
              <a:t> </a:t>
            </a:r>
            <a:r>
              <a:rPr lang="de-DE" dirty="0" err="1"/>
              <a:t>be</a:t>
            </a:r>
            <a:r>
              <a:rPr lang="de-DE" dirty="0"/>
              <a:t> </a:t>
            </a:r>
            <a:r>
              <a:rPr lang="de-DE" dirty="0" err="1"/>
              <a:t>found</a:t>
            </a:r>
            <a:r>
              <a:rPr lang="de-DE" dirty="0"/>
              <a:t> in a </a:t>
            </a:r>
            <a:r>
              <a:rPr lang="de-DE" dirty="0" err="1"/>
              <a:t>repository</a:t>
            </a:r>
            <a:r>
              <a:rPr lang="de-DE" dirty="0"/>
              <a:t> </a:t>
            </a:r>
            <a:r>
              <a:rPr lang="de-DE" dirty="0" err="1"/>
              <a:t>that</a:t>
            </a:r>
            <a:r>
              <a:rPr lang="de-DE" dirty="0"/>
              <a:t> was </a:t>
            </a:r>
            <a:r>
              <a:rPr lang="de-DE" dirty="0" err="1"/>
              <a:t>created</a:t>
            </a:r>
            <a:r>
              <a:rPr lang="de-DE" dirty="0"/>
              <a:t> in </a:t>
            </a:r>
            <a:r>
              <a:rPr lang="de-DE" dirty="0" err="1"/>
              <a:t>github</a:t>
            </a:r>
            <a:r>
              <a:rPr lang="de-DE" dirty="0"/>
              <a:t>, </a:t>
            </a:r>
            <a:r>
              <a:rPr lang="de-DE" dirty="0" err="1"/>
              <a:t>the</a:t>
            </a:r>
            <a:r>
              <a:rPr lang="de-DE" dirty="0"/>
              <a:t> link </a:t>
            </a:r>
            <a:r>
              <a:rPr lang="de-DE" dirty="0" err="1"/>
              <a:t>can</a:t>
            </a:r>
            <a:r>
              <a:rPr lang="de-DE" dirty="0"/>
              <a:t> </a:t>
            </a:r>
            <a:r>
              <a:rPr lang="de-DE" dirty="0" err="1"/>
              <a:t>be</a:t>
            </a:r>
            <a:r>
              <a:rPr lang="de-DE" dirty="0"/>
              <a:t> </a:t>
            </a:r>
            <a:r>
              <a:rPr lang="de-DE" dirty="0" err="1"/>
              <a:t>fonug</a:t>
            </a:r>
            <a:r>
              <a:rPr lang="de-DE" dirty="0"/>
              <a:t> in </a:t>
            </a:r>
            <a:r>
              <a:rPr lang="de-DE" dirty="0" err="1"/>
              <a:t>the</a:t>
            </a:r>
            <a:r>
              <a:rPr lang="de-DE" dirty="0"/>
              <a:t> </a:t>
            </a:r>
            <a:r>
              <a:rPr lang="de-DE" dirty="0" err="1"/>
              <a:t>memory</a:t>
            </a:r>
            <a:r>
              <a:rPr lang="de-DE" dirty="0"/>
              <a:t> </a:t>
            </a:r>
            <a:r>
              <a:rPr lang="de-DE" dirty="0" err="1"/>
              <a:t>of</a:t>
            </a:r>
            <a:r>
              <a:rPr lang="de-DE" dirty="0"/>
              <a:t> </a:t>
            </a:r>
            <a:r>
              <a:rPr lang="de-DE" dirty="0" err="1"/>
              <a:t>this</a:t>
            </a:r>
            <a:r>
              <a:rPr lang="de-DE" dirty="0"/>
              <a:t> </a:t>
            </a:r>
            <a:r>
              <a:rPr lang="de-DE" dirty="0" err="1"/>
              <a:t>research</a:t>
            </a:r>
            <a:r>
              <a:rPr lang="de-DE" dirty="0"/>
              <a:t>. In </a:t>
            </a:r>
            <a:r>
              <a:rPr lang="de-DE" dirty="0" err="1"/>
              <a:t>this</a:t>
            </a:r>
            <a:r>
              <a:rPr lang="de-DE" dirty="0"/>
              <a:t> </a:t>
            </a:r>
            <a:r>
              <a:rPr lang="de-DE" dirty="0" err="1"/>
              <a:t>repository</a:t>
            </a:r>
            <a:r>
              <a:rPr lang="de-DE" dirty="0"/>
              <a:t> </a:t>
            </a:r>
            <a:r>
              <a:rPr lang="de-DE" dirty="0" err="1"/>
              <a:t>we</a:t>
            </a:r>
            <a:r>
              <a:rPr lang="de-DE" dirty="0"/>
              <a:t> </a:t>
            </a:r>
            <a:r>
              <a:rPr lang="de-DE" dirty="0" err="1"/>
              <a:t>can</a:t>
            </a:r>
            <a:r>
              <a:rPr lang="de-DE" dirty="0"/>
              <a:t> find </a:t>
            </a:r>
            <a:r>
              <a:rPr lang="de-DE" dirty="0" err="1"/>
              <a:t>as</a:t>
            </a:r>
            <a:r>
              <a:rPr lang="de-DE" dirty="0"/>
              <a:t> </a:t>
            </a:r>
            <a:r>
              <a:rPr lang="de-DE" dirty="0" err="1"/>
              <a:t>well</a:t>
            </a:r>
            <a:r>
              <a:rPr lang="de-DE" dirty="0"/>
              <a:t> </a:t>
            </a:r>
            <a:r>
              <a:rPr lang="de-DE" dirty="0" err="1"/>
              <a:t>other</a:t>
            </a:r>
            <a:r>
              <a:rPr lang="de-DE" dirty="0"/>
              <a:t> </a:t>
            </a:r>
            <a:r>
              <a:rPr lang="de-DE" dirty="0" err="1"/>
              <a:t>documents</a:t>
            </a:r>
            <a:r>
              <a:rPr lang="de-DE" dirty="0"/>
              <a:t> </a:t>
            </a:r>
            <a:r>
              <a:rPr lang="de-DE" dirty="0" err="1"/>
              <a:t>that</a:t>
            </a:r>
            <a:r>
              <a:rPr lang="de-DE" dirty="0"/>
              <a:t> </a:t>
            </a:r>
            <a:r>
              <a:rPr lang="de-DE" dirty="0" err="1"/>
              <a:t>can</a:t>
            </a:r>
            <a:r>
              <a:rPr lang="de-DE" dirty="0"/>
              <a:t> </a:t>
            </a:r>
            <a:r>
              <a:rPr lang="de-DE" dirty="0" err="1"/>
              <a:t>help</a:t>
            </a:r>
            <a:r>
              <a:rPr lang="de-DE" dirty="0"/>
              <a:t> </a:t>
            </a:r>
            <a:r>
              <a:rPr lang="de-DE" dirty="0" err="1"/>
              <a:t>to</a:t>
            </a:r>
            <a:r>
              <a:rPr lang="de-DE" dirty="0"/>
              <a:t> </a:t>
            </a:r>
            <a:r>
              <a:rPr lang="de-DE" dirty="0" err="1"/>
              <a:t>understand</a:t>
            </a:r>
            <a:r>
              <a:rPr lang="de-DE" dirty="0"/>
              <a:t> </a:t>
            </a:r>
            <a:r>
              <a:rPr lang="de-DE" dirty="0" err="1"/>
              <a:t>the</a:t>
            </a:r>
            <a:r>
              <a:rPr lang="de-DE" dirty="0"/>
              <a:t> </a:t>
            </a:r>
            <a:r>
              <a:rPr lang="de-DE" dirty="0" err="1"/>
              <a:t>pipeline</a:t>
            </a:r>
            <a:r>
              <a:rPr lang="de-DE" dirty="0"/>
              <a:t> </a:t>
            </a:r>
            <a:r>
              <a:rPr lang="de-DE" dirty="0" err="1"/>
              <a:t>or</a:t>
            </a:r>
            <a:r>
              <a:rPr lang="de-DE" dirty="0"/>
              <a:t> </a:t>
            </a:r>
            <a:r>
              <a:rPr lang="de-DE" dirty="0" err="1"/>
              <a:t>strategy</a:t>
            </a:r>
            <a:r>
              <a:rPr lang="de-DE" dirty="0"/>
              <a:t> </a:t>
            </a:r>
            <a:r>
              <a:rPr lang="de-DE" dirty="0" err="1"/>
              <a:t>defined</a:t>
            </a:r>
            <a:r>
              <a:rPr lang="de-DE" dirty="0"/>
              <a:t> </a:t>
            </a:r>
            <a:r>
              <a:rPr lang="de-DE" dirty="0" err="1"/>
              <a:t>to</a:t>
            </a:r>
            <a:r>
              <a:rPr lang="de-DE" dirty="0"/>
              <a:t> </a:t>
            </a:r>
            <a:r>
              <a:rPr lang="de-DE" dirty="0" err="1"/>
              <a:t>acheive</a:t>
            </a:r>
            <a:r>
              <a:rPr lang="de-DE" dirty="0"/>
              <a:t> </a:t>
            </a:r>
            <a:r>
              <a:rPr lang="de-DE" dirty="0" err="1"/>
              <a:t>our</a:t>
            </a:r>
            <a:r>
              <a:rPr lang="de-DE" dirty="0"/>
              <a:t> </a:t>
            </a:r>
            <a:r>
              <a:rPr lang="de-DE" dirty="0" err="1"/>
              <a:t>goals</a:t>
            </a:r>
            <a:r>
              <a:rPr lang="de-DE" dirty="0"/>
              <a:t>. </a:t>
            </a:r>
            <a:endParaRPr dirty="0"/>
          </a:p>
        </p:txBody>
      </p:sp>
    </p:spTree>
    <p:extLst>
      <p:ext uri="{BB962C8B-B14F-4D97-AF65-F5344CB8AC3E}">
        <p14:creationId xmlns:p14="http://schemas.microsoft.com/office/powerpoint/2010/main" val="1378003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de-DE" dirty="0"/>
              <a:t>But </a:t>
            </a:r>
            <a:r>
              <a:rPr lang="de-DE" dirty="0" err="1"/>
              <a:t>before</a:t>
            </a:r>
            <a:r>
              <a:rPr lang="de-DE" dirty="0"/>
              <a:t> </a:t>
            </a:r>
            <a:r>
              <a:rPr lang="de-DE" dirty="0" err="1"/>
              <a:t>going</a:t>
            </a:r>
            <a:r>
              <a:rPr lang="de-DE" dirty="0"/>
              <a:t> </a:t>
            </a:r>
            <a:r>
              <a:rPr lang="de-DE" dirty="0" err="1"/>
              <a:t>deeper</a:t>
            </a:r>
            <a:r>
              <a:rPr lang="de-DE" dirty="0"/>
              <a:t> in </a:t>
            </a:r>
            <a:r>
              <a:rPr lang="de-DE" dirty="0" err="1"/>
              <a:t>the</a:t>
            </a:r>
            <a:r>
              <a:rPr lang="de-DE" dirty="0"/>
              <a:t> </a:t>
            </a:r>
            <a:r>
              <a:rPr lang="de-DE" dirty="0" err="1"/>
              <a:t>research</a:t>
            </a:r>
            <a:r>
              <a:rPr lang="de-DE" dirty="0"/>
              <a:t>, </a:t>
            </a:r>
            <a:r>
              <a:rPr lang="de-DE" dirty="0" err="1"/>
              <a:t>we</a:t>
            </a:r>
            <a:r>
              <a:rPr lang="de-DE" dirty="0"/>
              <a:t> </a:t>
            </a:r>
            <a:r>
              <a:rPr lang="de-DE" dirty="0" err="1"/>
              <a:t>need</a:t>
            </a:r>
            <a:r>
              <a:rPr lang="de-DE" dirty="0"/>
              <a:t> </a:t>
            </a:r>
            <a:r>
              <a:rPr lang="de-DE" dirty="0" err="1"/>
              <a:t>to</a:t>
            </a:r>
            <a:r>
              <a:rPr lang="de-DE" dirty="0"/>
              <a:t> </a:t>
            </a:r>
            <a:r>
              <a:rPr lang="de-DE" dirty="0" err="1"/>
              <a:t>understand</a:t>
            </a:r>
            <a:r>
              <a:rPr lang="de-DE" dirty="0"/>
              <a:t> </a:t>
            </a:r>
            <a:r>
              <a:rPr lang="de-DE" dirty="0" err="1"/>
              <a:t>the</a:t>
            </a:r>
            <a:r>
              <a:rPr lang="de-DE" dirty="0"/>
              <a:t> </a:t>
            </a:r>
            <a:r>
              <a:rPr lang="de-DE" dirty="0" err="1"/>
              <a:t>background</a:t>
            </a:r>
            <a:r>
              <a:rPr lang="de-DE" dirty="0"/>
              <a:t> </a:t>
            </a:r>
            <a:r>
              <a:rPr lang="de-DE" dirty="0" err="1"/>
              <a:t>of</a:t>
            </a:r>
            <a:r>
              <a:rPr lang="de-DE" dirty="0"/>
              <a:t> </a:t>
            </a:r>
            <a:r>
              <a:rPr lang="de-DE" dirty="0" err="1"/>
              <a:t>this</a:t>
            </a:r>
            <a:r>
              <a:rPr lang="de-DE" dirty="0"/>
              <a:t> </a:t>
            </a:r>
            <a:r>
              <a:rPr lang="de-DE" dirty="0" err="1"/>
              <a:t>research</a:t>
            </a:r>
            <a:r>
              <a:rPr lang="de-DE" dirty="0"/>
              <a:t> and </a:t>
            </a:r>
            <a:r>
              <a:rPr lang="de-DE" dirty="0" err="1"/>
              <a:t>for</a:t>
            </a:r>
            <a:r>
              <a:rPr lang="de-DE" dirty="0"/>
              <a:t> </a:t>
            </a:r>
            <a:r>
              <a:rPr lang="de-DE" dirty="0" err="1"/>
              <a:t>that</a:t>
            </a:r>
            <a:r>
              <a:rPr lang="de-DE" dirty="0"/>
              <a:t> </a:t>
            </a:r>
            <a:r>
              <a:rPr lang="de-DE" dirty="0" err="1"/>
              <a:t>reason</a:t>
            </a:r>
            <a:r>
              <a:rPr lang="de-DE" dirty="0"/>
              <a:t> I </a:t>
            </a:r>
            <a:r>
              <a:rPr lang="de-DE" dirty="0" err="1"/>
              <a:t>think</a:t>
            </a:r>
            <a:r>
              <a:rPr lang="de-DE" dirty="0"/>
              <a:t> </a:t>
            </a:r>
            <a:r>
              <a:rPr lang="de-DE" dirty="0" err="1"/>
              <a:t>these</a:t>
            </a:r>
            <a:r>
              <a:rPr lang="de-DE" dirty="0"/>
              <a:t> 4 </a:t>
            </a:r>
            <a:r>
              <a:rPr lang="de-DE" dirty="0" err="1"/>
              <a:t>topics</a:t>
            </a:r>
            <a:r>
              <a:rPr lang="de-DE" dirty="0"/>
              <a:t> </a:t>
            </a:r>
            <a:r>
              <a:rPr lang="de-DE" dirty="0" err="1"/>
              <a:t>are</a:t>
            </a:r>
            <a:r>
              <a:rPr lang="de-DE" dirty="0"/>
              <a:t> </a:t>
            </a:r>
            <a:r>
              <a:rPr lang="de-DE" dirty="0" err="1"/>
              <a:t>key</a:t>
            </a:r>
            <a:r>
              <a:rPr lang="de-DE" dirty="0"/>
              <a:t>, </a:t>
            </a:r>
            <a:r>
              <a:rPr lang="de-DE" dirty="0" err="1"/>
              <a:t>to</a:t>
            </a:r>
            <a:r>
              <a:rPr lang="de-DE" dirty="0"/>
              <a:t> </a:t>
            </a:r>
            <a:r>
              <a:rPr lang="de-DE" dirty="0" err="1"/>
              <a:t>understanth</a:t>
            </a:r>
            <a:r>
              <a:rPr lang="de-DE" dirty="0"/>
              <a:t> </a:t>
            </a:r>
            <a:r>
              <a:rPr lang="de-DE" dirty="0" err="1"/>
              <a:t>this</a:t>
            </a:r>
            <a:r>
              <a:rPr lang="de-DE" dirty="0"/>
              <a:t> </a:t>
            </a:r>
            <a:r>
              <a:rPr lang="de-DE" dirty="0" err="1"/>
              <a:t>research</a:t>
            </a:r>
            <a:r>
              <a:rPr lang="de-DE" dirty="0"/>
              <a:t>. </a:t>
            </a:r>
          </a:p>
          <a:p>
            <a:pPr lvl="0">
              <a:spcBef>
                <a:spcPts val="0"/>
              </a:spcBef>
              <a:buNone/>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ca" sz="1100" b="1" dirty="0"/>
              <a:t>Digital human avatars</a:t>
            </a:r>
            <a:r>
              <a:rPr lang="ca" sz="1100" dirty="0"/>
              <a:t>: </a:t>
            </a:r>
            <a:r>
              <a:rPr lang="en-GB" sz="1100" dirty="0"/>
              <a:t>digital human avatars helped us to understand better human movement through the creation of virtual representations of the human body. They are </a:t>
            </a:r>
            <a:r>
              <a:rPr lang="en-GB" sz="1100" dirty="0" err="1"/>
              <a:t>usefull</a:t>
            </a:r>
            <a:r>
              <a:rPr lang="en-GB" sz="1100" dirty="0"/>
              <a:t> tool in the field of computer vision.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t>Biomechanics of the human body</a:t>
            </a:r>
            <a:r>
              <a:rPr lang="en-GB" sz="1100" dirty="0"/>
              <a:t>: </a:t>
            </a:r>
            <a:r>
              <a:rPr lang="ca" sz="1100" dirty="0"/>
              <a:t>It is a important area in the study of human movement. It describes the knowledge, that allow us to understand how various systems and structures of the body, such bones and joints, interact betweem them to produce movement.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ca" sz="1100" b="1" dirty="0"/>
              <a:t>Correctness of a movement</a:t>
            </a:r>
            <a:r>
              <a:rPr lang="ca" sz="1100" dirty="0"/>
              <a:t>: </a:t>
            </a:r>
            <a:r>
              <a:rPr lang="de-DE" sz="1100" dirty="0" err="1"/>
              <a:t>It</a:t>
            </a:r>
            <a:r>
              <a:rPr lang="de-DE" sz="1100" dirty="0"/>
              <a:t> </a:t>
            </a:r>
            <a:r>
              <a:rPr lang="de-DE" sz="1100" dirty="0" err="1"/>
              <a:t>is</a:t>
            </a:r>
            <a:r>
              <a:rPr lang="de-DE" sz="1100" dirty="0"/>
              <a:t> </a:t>
            </a:r>
            <a:r>
              <a:rPr lang="de-DE" sz="1100" dirty="0" err="1"/>
              <a:t>probably</a:t>
            </a:r>
            <a:r>
              <a:rPr lang="de-DE" sz="1100" dirty="0"/>
              <a:t> </a:t>
            </a:r>
            <a:r>
              <a:rPr lang="de-DE" sz="1100" dirty="0" err="1"/>
              <a:t>the</a:t>
            </a:r>
            <a:r>
              <a:rPr lang="de-DE" sz="1100" dirty="0"/>
              <a:t> </a:t>
            </a:r>
            <a:r>
              <a:rPr lang="de-DE" sz="1100" dirty="0" err="1"/>
              <a:t>most</a:t>
            </a:r>
            <a:r>
              <a:rPr lang="de-DE" sz="1100" dirty="0"/>
              <a:t> </a:t>
            </a:r>
            <a:r>
              <a:rPr lang="de-DE" sz="1100" dirty="0" err="1"/>
              <a:t>difficult</a:t>
            </a:r>
            <a:r>
              <a:rPr lang="de-DE" sz="1100" dirty="0"/>
              <a:t> </a:t>
            </a:r>
            <a:r>
              <a:rPr lang="de-DE" sz="1100" dirty="0" err="1"/>
              <a:t>part</a:t>
            </a:r>
            <a:r>
              <a:rPr lang="de-DE" sz="1100" dirty="0"/>
              <a:t> </a:t>
            </a:r>
            <a:r>
              <a:rPr lang="de-DE" sz="1100" dirty="0" err="1"/>
              <a:t>to</a:t>
            </a:r>
            <a:r>
              <a:rPr lang="de-DE" sz="1100" dirty="0"/>
              <a:t> </a:t>
            </a:r>
            <a:r>
              <a:rPr lang="de-DE" sz="1100" dirty="0" err="1"/>
              <a:t>define</a:t>
            </a:r>
            <a:r>
              <a:rPr lang="de-DE" sz="1100" dirty="0"/>
              <a:t> in </a:t>
            </a:r>
            <a:r>
              <a:rPr lang="de-DE" sz="1100" dirty="0" err="1"/>
              <a:t>this</a:t>
            </a:r>
            <a:r>
              <a:rPr lang="de-DE" sz="1100" dirty="0"/>
              <a:t> </a:t>
            </a:r>
            <a:r>
              <a:rPr lang="de-DE" sz="1100" dirty="0" err="1"/>
              <a:t>study</a:t>
            </a:r>
            <a:r>
              <a:rPr lang="de-DE" sz="1100" dirty="0"/>
              <a:t>, </a:t>
            </a:r>
            <a:r>
              <a:rPr lang="de-DE" sz="1100" dirty="0" err="1"/>
              <a:t>as</a:t>
            </a:r>
            <a:r>
              <a:rPr lang="de-DE" sz="1100" dirty="0"/>
              <a:t> </a:t>
            </a:r>
            <a:r>
              <a:rPr lang="de-DE" sz="1100" dirty="0" err="1"/>
              <a:t>it</a:t>
            </a:r>
            <a:r>
              <a:rPr lang="de-DE" sz="1100" dirty="0"/>
              <a:t> </a:t>
            </a:r>
            <a:r>
              <a:rPr lang="de-DE" sz="1100" dirty="0" err="1"/>
              <a:t>depends</a:t>
            </a:r>
            <a:r>
              <a:rPr lang="de-DE" sz="1100" dirty="0"/>
              <a:t> on </a:t>
            </a:r>
            <a:r>
              <a:rPr lang="de-DE" sz="1100" dirty="0" err="1"/>
              <a:t>the</a:t>
            </a:r>
            <a:r>
              <a:rPr lang="de-DE" sz="1100" dirty="0"/>
              <a:t> </a:t>
            </a:r>
            <a:r>
              <a:rPr lang="de-DE" sz="1100" dirty="0" err="1"/>
              <a:t>background</a:t>
            </a:r>
            <a:r>
              <a:rPr lang="de-DE" sz="1100" dirty="0"/>
              <a:t> </a:t>
            </a:r>
            <a:r>
              <a:rPr lang="de-DE" sz="1100" dirty="0" err="1"/>
              <a:t>of</a:t>
            </a:r>
            <a:r>
              <a:rPr lang="de-DE" sz="1100" dirty="0"/>
              <a:t> </a:t>
            </a:r>
            <a:r>
              <a:rPr lang="de-DE" sz="1100" dirty="0" err="1"/>
              <a:t>the</a:t>
            </a:r>
            <a:r>
              <a:rPr lang="de-DE" sz="1100" dirty="0"/>
              <a:t> </a:t>
            </a:r>
            <a:r>
              <a:rPr lang="de-DE" sz="1100" dirty="0" err="1"/>
              <a:t>research</a:t>
            </a:r>
            <a:r>
              <a:rPr lang="de-DE" sz="1100" dirty="0"/>
              <a:t> </a:t>
            </a:r>
            <a:r>
              <a:rPr lang="de-DE" sz="1100" dirty="0" err="1"/>
              <a:t>or</a:t>
            </a:r>
            <a:r>
              <a:rPr lang="de-DE" sz="1100" dirty="0"/>
              <a:t> </a:t>
            </a:r>
            <a:r>
              <a:rPr lang="de-DE" sz="1100" dirty="0" err="1"/>
              <a:t>use</a:t>
            </a:r>
            <a:r>
              <a:rPr lang="de-DE" sz="1100" dirty="0"/>
              <a:t> </a:t>
            </a:r>
            <a:r>
              <a:rPr lang="de-DE" sz="1100" dirty="0" err="1"/>
              <a:t>case</a:t>
            </a:r>
            <a:r>
              <a:rPr lang="de-DE" sz="1100" dirty="0"/>
              <a:t>. The </a:t>
            </a:r>
            <a:r>
              <a:rPr lang="de-DE" sz="1100" dirty="0" err="1"/>
              <a:t>correctness</a:t>
            </a:r>
            <a:r>
              <a:rPr lang="de-DE" sz="1100" dirty="0"/>
              <a:t> </a:t>
            </a:r>
            <a:r>
              <a:rPr lang="de-DE" sz="1100" dirty="0" err="1"/>
              <a:t>can</a:t>
            </a:r>
            <a:r>
              <a:rPr lang="de-DE" sz="1100" dirty="0"/>
              <a:t> </a:t>
            </a:r>
            <a:r>
              <a:rPr lang="de-DE" sz="1100" dirty="0" err="1"/>
              <a:t>be</a:t>
            </a:r>
            <a:r>
              <a:rPr lang="de-DE" sz="1100" dirty="0"/>
              <a:t> </a:t>
            </a:r>
            <a:r>
              <a:rPr lang="de-DE" sz="1100" dirty="0" err="1"/>
              <a:t>define</a:t>
            </a:r>
            <a:r>
              <a:rPr lang="de-DE" sz="1100" dirty="0"/>
              <a:t> in </a:t>
            </a:r>
            <a:r>
              <a:rPr lang="de-DE" sz="1100" dirty="0" err="1"/>
              <a:t>several</a:t>
            </a:r>
            <a:r>
              <a:rPr lang="de-DE" sz="1100" dirty="0"/>
              <a:t> </a:t>
            </a:r>
            <a:r>
              <a:rPr lang="de-DE" sz="1100" dirty="0" err="1"/>
              <a:t>ways</a:t>
            </a:r>
            <a:r>
              <a:rPr lang="de-DE" sz="1100" dirty="0"/>
              <a:t>, </a:t>
            </a:r>
            <a:r>
              <a:rPr lang="de-DE" sz="1100" dirty="0" err="1"/>
              <a:t>through</a:t>
            </a:r>
            <a:r>
              <a:rPr lang="de-DE" sz="1100" dirty="0"/>
              <a:t> </a:t>
            </a:r>
            <a:r>
              <a:rPr lang="de-DE" sz="1100" dirty="0" err="1"/>
              <a:t>the</a:t>
            </a:r>
            <a:r>
              <a:rPr lang="de-DE" sz="1100" dirty="0"/>
              <a:t> </a:t>
            </a:r>
            <a:r>
              <a:rPr lang="de-DE" sz="1100" dirty="0" err="1"/>
              <a:t>literature</a:t>
            </a:r>
            <a:r>
              <a:rPr lang="de-DE" sz="1100" dirty="0"/>
              <a:t> </a:t>
            </a:r>
            <a:r>
              <a:rPr lang="de-DE" sz="1100" dirty="0" err="1"/>
              <a:t>of</a:t>
            </a:r>
            <a:r>
              <a:rPr lang="de-DE" sz="1100" dirty="0"/>
              <a:t> </a:t>
            </a:r>
            <a:r>
              <a:rPr lang="de-DE" sz="1100" dirty="0" err="1"/>
              <a:t>the</a:t>
            </a:r>
            <a:r>
              <a:rPr lang="de-DE" sz="1100" dirty="0"/>
              <a:t> </a:t>
            </a:r>
            <a:r>
              <a:rPr lang="de-DE" sz="1100" dirty="0" err="1"/>
              <a:t>topic</a:t>
            </a:r>
            <a:r>
              <a:rPr lang="de-DE" sz="1100" dirty="0"/>
              <a:t>, </a:t>
            </a:r>
            <a:r>
              <a:rPr lang="de-DE" sz="1100" dirty="0" err="1"/>
              <a:t>experiments</a:t>
            </a:r>
            <a:r>
              <a:rPr lang="de-DE" sz="1100" dirty="0"/>
              <a:t> and </a:t>
            </a:r>
            <a:r>
              <a:rPr lang="de-DE" sz="1100" dirty="0" err="1"/>
              <a:t>articles</a:t>
            </a:r>
            <a:r>
              <a:rPr lang="de-DE" sz="1100" dirty="0"/>
              <a:t>, </a:t>
            </a:r>
            <a:r>
              <a:rPr lang="de-DE" sz="1100" dirty="0" err="1"/>
              <a:t>or</a:t>
            </a:r>
            <a:r>
              <a:rPr lang="de-DE" sz="1100" dirty="0"/>
              <a:t> like </a:t>
            </a:r>
            <a:r>
              <a:rPr lang="de-DE" sz="1100" dirty="0" err="1"/>
              <a:t>we</a:t>
            </a:r>
            <a:r>
              <a:rPr lang="de-DE" sz="1100" dirty="0"/>
              <a:t> </a:t>
            </a:r>
            <a:r>
              <a:rPr lang="de-DE" sz="1100" dirty="0" err="1"/>
              <a:t>described</a:t>
            </a:r>
            <a:r>
              <a:rPr lang="de-DE" sz="1100" dirty="0"/>
              <a:t> </a:t>
            </a:r>
            <a:r>
              <a:rPr lang="de-DE" sz="1100" dirty="0" err="1"/>
              <a:t>before</a:t>
            </a:r>
            <a:r>
              <a:rPr lang="de-DE" sz="1100" dirty="0"/>
              <a:t>, </a:t>
            </a:r>
            <a:r>
              <a:rPr lang="de-DE" sz="1100" dirty="0" err="1"/>
              <a:t>biomechanics</a:t>
            </a:r>
            <a:r>
              <a:rPr lang="de-DE" sz="1100" dirty="0"/>
              <a:t> </a:t>
            </a:r>
            <a:r>
              <a:rPr lang="de-DE" sz="1100" dirty="0" err="1"/>
              <a:t>of</a:t>
            </a:r>
            <a:r>
              <a:rPr lang="de-DE" sz="1100" dirty="0"/>
              <a:t> </a:t>
            </a:r>
            <a:r>
              <a:rPr lang="de-DE" sz="1100" dirty="0" err="1"/>
              <a:t>the</a:t>
            </a:r>
            <a:r>
              <a:rPr lang="de-DE" sz="1100" dirty="0"/>
              <a:t> </a:t>
            </a:r>
            <a:r>
              <a:rPr lang="de-DE" sz="1100" dirty="0" err="1"/>
              <a:t>body</a:t>
            </a:r>
            <a:r>
              <a:rPr lang="de-DE" sz="1100" dirty="0"/>
              <a:t>. </a:t>
            </a:r>
            <a:r>
              <a:rPr lang="de-DE" sz="1100" dirty="0" err="1"/>
              <a:t>For</a:t>
            </a:r>
            <a:r>
              <a:rPr lang="de-DE" sz="1100" dirty="0"/>
              <a:t> </a:t>
            </a:r>
            <a:r>
              <a:rPr lang="de-DE" sz="1100" dirty="0" err="1"/>
              <a:t>this</a:t>
            </a:r>
            <a:r>
              <a:rPr lang="de-DE" sz="1100" dirty="0"/>
              <a:t> </a:t>
            </a:r>
            <a:r>
              <a:rPr lang="de-DE" sz="1100" dirty="0" err="1"/>
              <a:t>research</a:t>
            </a:r>
            <a:r>
              <a:rPr lang="de-DE" sz="1100" dirty="0"/>
              <a:t> </a:t>
            </a:r>
            <a:r>
              <a:rPr lang="de-DE" sz="1100" dirty="0" err="1"/>
              <a:t>we</a:t>
            </a:r>
            <a:r>
              <a:rPr lang="de-DE" sz="1100" dirty="0"/>
              <a:t> </a:t>
            </a:r>
            <a:r>
              <a:rPr lang="de-DE" sz="1100" dirty="0" err="1"/>
              <a:t>are</a:t>
            </a:r>
            <a:r>
              <a:rPr lang="de-DE" sz="1100" dirty="0"/>
              <a:t> </a:t>
            </a:r>
            <a:r>
              <a:rPr lang="de-DE" sz="1100" dirty="0" err="1"/>
              <a:t>goin</a:t>
            </a:r>
            <a:r>
              <a:rPr lang="de-DE" sz="1100" dirty="0"/>
              <a:t> </a:t>
            </a:r>
            <a:r>
              <a:rPr lang="de-DE" sz="1100" dirty="0" err="1"/>
              <a:t>to</a:t>
            </a:r>
            <a:r>
              <a:rPr lang="de-DE" sz="1100" dirty="0"/>
              <a:t> </a:t>
            </a:r>
            <a:r>
              <a:rPr lang="de-DE" sz="1100" dirty="0" err="1"/>
              <a:t>use</a:t>
            </a:r>
            <a:r>
              <a:rPr lang="de-DE" sz="1100" dirty="0"/>
              <a:t> </a:t>
            </a:r>
            <a:r>
              <a:rPr lang="de-DE" sz="1100" dirty="0" err="1"/>
              <a:t>the</a:t>
            </a:r>
            <a:r>
              <a:rPr lang="de-DE" sz="1100" dirty="0"/>
              <a:t> </a:t>
            </a:r>
            <a:r>
              <a:rPr lang="de-DE" sz="1100" dirty="0" err="1"/>
              <a:t>angles</a:t>
            </a:r>
            <a:r>
              <a:rPr lang="de-DE" sz="1100" dirty="0"/>
              <a:t> </a:t>
            </a:r>
            <a:r>
              <a:rPr lang="de-DE" sz="1100" dirty="0" err="1"/>
              <a:t>crated</a:t>
            </a:r>
            <a:r>
              <a:rPr lang="de-DE" sz="1100" dirty="0"/>
              <a:t> </a:t>
            </a:r>
            <a:r>
              <a:rPr lang="de-DE" sz="1100" dirty="0" err="1"/>
              <a:t>with</a:t>
            </a:r>
            <a:r>
              <a:rPr lang="de-DE" sz="1100" dirty="0"/>
              <a:t> </a:t>
            </a:r>
            <a:r>
              <a:rPr lang="de-DE" sz="1100" dirty="0" err="1"/>
              <a:t>the</a:t>
            </a:r>
            <a:r>
              <a:rPr lang="de-DE" sz="1100" dirty="0"/>
              <a:t> </a:t>
            </a:r>
            <a:r>
              <a:rPr lang="de-DE" sz="1100" dirty="0" err="1"/>
              <a:t>landmarks</a:t>
            </a:r>
            <a:r>
              <a:rPr lang="de-DE" sz="1100" dirty="0"/>
              <a:t> </a:t>
            </a:r>
            <a:r>
              <a:rPr lang="de-DE" sz="1100" dirty="0" err="1"/>
              <a:t>of</a:t>
            </a:r>
            <a:r>
              <a:rPr lang="de-DE" sz="1100" dirty="0"/>
              <a:t> </a:t>
            </a:r>
            <a:r>
              <a:rPr lang="de-DE" sz="1100" dirty="0" err="1"/>
              <a:t>the</a:t>
            </a:r>
            <a:r>
              <a:rPr lang="de-DE" sz="1100" dirty="0"/>
              <a:t> </a:t>
            </a:r>
            <a:r>
              <a:rPr lang="de-DE" sz="1100" dirty="0" err="1"/>
              <a:t>body</a:t>
            </a:r>
            <a:r>
              <a:rPr lang="de-DE" sz="11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Dimensionality reduction techniques: </a:t>
            </a:r>
            <a:r>
              <a:rPr lang="ca" sz="1100" dirty="0"/>
              <a:t>Dimensionality reduction methods help us to analyse large datasets by reducing their dimensionality, while retaining the most important information. </a:t>
            </a:r>
            <a:endParaRPr lang="en-GB" sz="1100" dirty="0"/>
          </a:p>
          <a:p>
            <a:pPr lvl="0">
              <a:spcBef>
                <a:spcPts val="0"/>
              </a:spcBef>
              <a:buNone/>
            </a:pPr>
            <a:endParaRPr dirty="0"/>
          </a:p>
        </p:txBody>
      </p:sp>
    </p:spTree>
    <p:extLst>
      <p:ext uri="{BB962C8B-B14F-4D97-AF65-F5344CB8AC3E}">
        <p14:creationId xmlns:p14="http://schemas.microsoft.com/office/powerpoint/2010/main" val="3972738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de-DE" dirty="0"/>
              <a:t>So, </a:t>
            </a:r>
            <a:r>
              <a:rPr lang="de-DE" dirty="0" err="1"/>
              <a:t>now</a:t>
            </a:r>
            <a:r>
              <a:rPr lang="de-DE" dirty="0"/>
              <a:t> </a:t>
            </a:r>
            <a:r>
              <a:rPr lang="de-DE" dirty="0" err="1"/>
              <a:t>we</a:t>
            </a:r>
            <a:r>
              <a:rPr lang="de-DE" dirty="0"/>
              <a:t> </a:t>
            </a:r>
            <a:r>
              <a:rPr lang="de-DE" dirty="0" err="1"/>
              <a:t>are</a:t>
            </a:r>
            <a:r>
              <a:rPr lang="de-DE" dirty="0"/>
              <a:t> </a:t>
            </a:r>
            <a:r>
              <a:rPr lang="de-DE" dirty="0" err="1"/>
              <a:t>ready</a:t>
            </a:r>
            <a:r>
              <a:rPr lang="de-DE" dirty="0"/>
              <a:t> </a:t>
            </a:r>
            <a:r>
              <a:rPr lang="de-DE" dirty="0" err="1"/>
              <a:t>to</a:t>
            </a:r>
            <a:r>
              <a:rPr lang="de-DE" dirty="0"/>
              <a:t> </a:t>
            </a:r>
            <a:r>
              <a:rPr lang="de-DE" dirty="0" err="1"/>
              <a:t>start</a:t>
            </a:r>
            <a:r>
              <a:rPr lang="de-DE" dirty="0"/>
              <a:t> </a:t>
            </a:r>
            <a:r>
              <a:rPr lang="de-DE" dirty="0" err="1"/>
              <a:t>witht</a:t>
            </a:r>
            <a:r>
              <a:rPr lang="de-DE" dirty="0"/>
              <a:t> he </a:t>
            </a:r>
            <a:r>
              <a:rPr lang="de-DE" dirty="0" err="1"/>
              <a:t>experiment</a:t>
            </a:r>
            <a:r>
              <a:rPr lang="de-DE" dirty="0"/>
              <a:t> design: </a:t>
            </a:r>
            <a:r>
              <a:rPr lang="de-DE" dirty="0" err="1"/>
              <a:t>two</a:t>
            </a:r>
            <a:r>
              <a:rPr lang="de-DE" dirty="0"/>
              <a:t> </a:t>
            </a:r>
            <a:r>
              <a:rPr lang="de-DE" dirty="0" err="1"/>
              <a:t>use</a:t>
            </a:r>
            <a:r>
              <a:rPr lang="de-DE" dirty="0"/>
              <a:t> </a:t>
            </a:r>
            <a:r>
              <a:rPr lang="de-DE" dirty="0" err="1"/>
              <a:t>cases</a:t>
            </a:r>
            <a:r>
              <a:rPr lang="de-DE" dirty="0"/>
              <a:t> </a:t>
            </a:r>
            <a:r>
              <a:rPr lang="de-DE" dirty="0" err="1"/>
              <a:t>are</a:t>
            </a:r>
            <a:r>
              <a:rPr lang="de-DE" dirty="0"/>
              <a:t> </a:t>
            </a:r>
            <a:r>
              <a:rPr lang="de-DE" dirty="0" err="1"/>
              <a:t>going</a:t>
            </a:r>
            <a:r>
              <a:rPr lang="de-DE" dirty="0"/>
              <a:t> </a:t>
            </a:r>
            <a:r>
              <a:rPr lang="de-DE" dirty="0" err="1"/>
              <a:t>to</a:t>
            </a:r>
            <a:r>
              <a:rPr lang="de-DE" dirty="0"/>
              <a:t> </a:t>
            </a:r>
            <a:r>
              <a:rPr lang="de-DE" dirty="0" err="1"/>
              <a:t>be</a:t>
            </a:r>
            <a:r>
              <a:rPr lang="de-DE" dirty="0"/>
              <a:t> </a:t>
            </a:r>
            <a:r>
              <a:rPr lang="de-DE" dirty="0" err="1"/>
              <a:t>developed</a:t>
            </a:r>
            <a:r>
              <a:rPr lang="de-DE" dirty="0"/>
              <a:t> in </a:t>
            </a:r>
            <a:r>
              <a:rPr lang="de-DE" dirty="0" err="1"/>
              <a:t>this</a:t>
            </a:r>
            <a:r>
              <a:rPr lang="de-DE" dirty="0"/>
              <a:t> </a:t>
            </a:r>
            <a:r>
              <a:rPr lang="de-DE" dirty="0" err="1"/>
              <a:t>research</a:t>
            </a:r>
            <a:r>
              <a:rPr lang="de-DE" dirty="0"/>
              <a:t>, </a:t>
            </a:r>
            <a:r>
              <a:rPr lang="de-DE" dirty="0" err="1"/>
              <a:t>one</a:t>
            </a:r>
            <a:r>
              <a:rPr lang="de-DE" dirty="0"/>
              <a:t> </a:t>
            </a:r>
            <a:r>
              <a:rPr lang="de-DE" dirty="0" err="1"/>
              <a:t>is</a:t>
            </a:r>
            <a:r>
              <a:rPr lang="de-DE" dirty="0"/>
              <a:t> </a:t>
            </a:r>
            <a:r>
              <a:rPr lang="de-DE" dirty="0" err="1"/>
              <a:t>the</a:t>
            </a:r>
            <a:r>
              <a:rPr lang="de-DE" dirty="0"/>
              <a:t> </a:t>
            </a:r>
            <a:r>
              <a:rPr lang="de-DE" dirty="0" err="1"/>
              <a:t>base</a:t>
            </a:r>
            <a:r>
              <a:rPr lang="de-DE" dirty="0"/>
              <a:t> </a:t>
            </a:r>
            <a:r>
              <a:rPr lang="de-DE" dirty="0" err="1"/>
              <a:t>line</a:t>
            </a:r>
            <a:r>
              <a:rPr lang="de-DE" dirty="0"/>
              <a:t> </a:t>
            </a:r>
            <a:r>
              <a:rPr lang="de-DE" dirty="0" err="1"/>
              <a:t>use</a:t>
            </a:r>
            <a:r>
              <a:rPr lang="de-DE" dirty="0"/>
              <a:t> </a:t>
            </a:r>
            <a:r>
              <a:rPr lang="de-DE" dirty="0" err="1"/>
              <a:t>case</a:t>
            </a:r>
            <a:r>
              <a:rPr lang="de-DE" dirty="0"/>
              <a:t> and a </a:t>
            </a:r>
            <a:r>
              <a:rPr lang="de-DE" dirty="0" err="1"/>
              <a:t>second</a:t>
            </a:r>
            <a:r>
              <a:rPr lang="de-DE" dirty="0"/>
              <a:t> </a:t>
            </a:r>
            <a:r>
              <a:rPr lang="de-DE" dirty="0" err="1"/>
              <a:t>one</a:t>
            </a:r>
            <a:r>
              <a:rPr lang="de-DE" dirty="0"/>
              <a:t> </a:t>
            </a:r>
            <a:r>
              <a:rPr lang="de-DE" dirty="0" err="1"/>
              <a:t>is</a:t>
            </a:r>
            <a:r>
              <a:rPr lang="de-DE" dirty="0"/>
              <a:t> </a:t>
            </a:r>
            <a:r>
              <a:rPr lang="de-DE" dirty="0" err="1"/>
              <a:t>the</a:t>
            </a:r>
            <a:r>
              <a:rPr lang="de-DE" dirty="0"/>
              <a:t> experimental </a:t>
            </a:r>
            <a:r>
              <a:rPr lang="de-DE" dirty="0" err="1"/>
              <a:t>use</a:t>
            </a:r>
            <a:r>
              <a:rPr lang="de-DE" dirty="0"/>
              <a:t> </a:t>
            </a:r>
            <a:r>
              <a:rPr lang="de-DE" dirty="0" err="1"/>
              <a:t>case</a:t>
            </a:r>
            <a:r>
              <a:rPr lang="de-DE" dirty="0"/>
              <a:t> </a:t>
            </a:r>
            <a:r>
              <a:rPr lang="de-DE" dirty="0" err="1"/>
              <a:t>with</a:t>
            </a:r>
            <a:r>
              <a:rPr lang="de-DE" dirty="0"/>
              <a:t> </a:t>
            </a:r>
            <a:r>
              <a:rPr lang="de-DE" dirty="0" err="1"/>
              <a:t>the</a:t>
            </a:r>
            <a:r>
              <a:rPr lang="de-DE" dirty="0"/>
              <a:t> dimensional </a:t>
            </a:r>
            <a:r>
              <a:rPr lang="de-DE" dirty="0" err="1"/>
              <a:t>reduced</a:t>
            </a:r>
            <a:r>
              <a:rPr lang="de-DE" dirty="0"/>
              <a:t> </a:t>
            </a:r>
            <a:r>
              <a:rPr lang="de-DE" dirty="0" err="1"/>
              <a:t>dataset</a:t>
            </a:r>
            <a:r>
              <a:rPr lang="de-DE" dirty="0"/>
              <a:t>. </a:t>
            </a:r>
            <a:r>
              <a:rPr lang="de-DE" dirty="0" err="1"/>
              <a:t>There</a:t>
            </a:r>
            <a:r>
              <a:rPr lang="de-DE" dirty="0"/>
              <a:t> </a:t>
            </a:r>
            <a:r>
              <a:rPr lang="de-DE" dirty="0" err="1"/>
              <a:t>are</a:t>
            </a:r>
            <a:r>
              <a:rPr lang="de-DE" dirty="0"/>
              <a:t> 5 </a:t>
            </a:r>
            <a:r>
              <a:rPr lang="de-DE" dirty="0" err="1"/>
              <a:t>points</a:t>
            </a:r>
            <a:r>
              <a:rPr lang="de-DE" dirty="0"/>
              <a:t> I </a:t>
            </a:r>
            <a:r>
              <a:rPr lang="de-DE" dirty="0" err="1"/>
              <a:t>would</a:t>
            </a:r>
            <a:r>
              <a:rPr lang="de-DE" dirty="0"/>
              <a:t> like </a:t>
            </a:r>
            <a:r>
              <a:rPr lang="de-DE" dirty="0" err="1"/>
              <a:t>to</a:t>
            </a:r>
            <a:r>
              <a:rPr lang="de-DE" dirty="0"/>
              <a:t> highlight in </a:t>
            </a:r>
            <a:r>
              <a:rPr lang="de-DE" dirty="0" err="1"/>
              <a:t>the</a:t>
            </a:r>
            <a:r>
              <a:rPr lang="de-DE" dirty="0"/>
              <a:t> </a:t>
            </a:r>
            <a:r>
              <a:rPr lang="de-DE" dirty="0" err="1"/>
              <a:t>experiment</a:t>
            </a:r>
            <a:r>
              <a:rPr lang="de-DE" dirty="0"/>
              <a:t> design</a:t>
            </a:r>
          </a:p>
          <a:p>
            <a:pPr lvl="0">
              <a:spcBef>
                <a:spcPts val="0"/>
              </a:spcBef>
              <a:buNone/>
            </a:pPr>
            <a:endParaRPr lang="de-DE" dirty="0"/>
          </a:p>
          <a:p>
            <a:pPr marL="171450" indent="-171450" algn="l">
              <a:buFont typeface="Arial" panose="020B0604020202020204" pitchFamily="34" charset="0"/>
              <a:buChar char="•"/>
            </a:pPr>
            <a:r>
              <a:rPr lang="en-GB" sz="1100" b="1" dirty="0"/>
              <a:t>Methodology</a:t>
            </a:r>
            <a:r>
              <a:rPr lang="en-GB" sz="1100" dirty="0"/>
              <a:t>: The different phases of the methodology CRISP-DM are going to be implemented in this research.</a:t>
            </a:r>
          </a:p>
          <a:p>
            <a:pPr marL="171450" indent="-171450" algn="l">
              <a:buFont typeface="Arial" panose="020B0604020202020204" pitchFamily="34" charset="0"/>
              <a:buChar char="•"/>
            </a:pPr>
            <a:r>
              <a:rPr lang="en-GB" sz="1100" b="1" dirty="0"/>
              <a:t>Feature Engineering</a:t>
            </a:r>
            <a:r>
              <a:rPr lang="en-GB" sz="1100" dirty="0"/>
              <a:t>: it is the process to create features that makes machine algorithms work better and enrich the dataset with necessary dimensions. It will determine the success of our project, without matter the knowledge in statistical or computer techniques</a:t>
            </a:r>
            <a:r>
              <a:rPr lang="en-DE" sz="1100" dirty="0"/>
              <a:t>.</a:t>
            </a:r>
          </a:p>
          <a:p>
            <a:pPr marL="171450" indent="-171450" algn="l">
              <a:buFont typeface="Arial" panose="020B0604020202020204" pitchFamily="34" charset="0"/>
              <a:buChar char="•"/>
            </a:pPr>
            <a:r>
              <a:rPr lang="en-DE" sz="1100" b="1" dirty="0"/>
              <a:t>Dimensionality Reduction</a:t>
            </a:r>
            <a:r>
              <a:rPr lang="en-DE" sz="1100" dirty="0"/>
              <a:t>: reduce the number of dimensions in a dataset, transforming the original dataset into a lower-dimensional representation while preserving important information.For this research, Random Forest, ANOVA and PCA are going to be used.</a:t>
            </a:r>
          </a:p>
          <a:p>
            <a:pPr marL="171450" indent="-171450" algn="l">
              <a:buFont typeface="Arial" panose="020B0604020202020204" pitchFamily="34" charset="0"/>
              <a:buChar char="•"/>
            </a:pPr>
            <a:r>
              <a:rPr lang="en-DE" sz="1100" b="1" dirty="0"/>
              <a:t>Dataset</a:t>
            </a:r>
            <a:r>
              <a:rPr lang="en-DE" sz="1100" dirty="0"/>
              <a:t>: the dataset used in this research is the </a:t>
            </a:r>
            <a:r>
              <a:rPr lang="en-GB" sz="1800" dirty="0">
                <a:solidFill>
                  <a:srgbClr val="000000"/>
                </a:solidFill>
                <a:effectLst/>
                <a:latin typeface="Times New Roman" panose="02020603050405020304" pitchFamily="18" charset="0"/>
                <a:ea typeface="Times New Roman" panose="02020603050405020304" pitchFamily="18" charset="0"/>
              </a:rPr>
              <a:t>Fit</a:t>
            </a:r>
            <a:r>
              <a:rPr lang="en-DE" sz="1100" dirty="0"/>
              <a:t>3D dataset, generated by fit3D IMAR. </a:t>
            </a:r>
            <a:r>
              <a:rPr lang="en-GB" sz="1100" dirty="0"/>
              <a:t>It consists of frames capturing the movements of different subjects for different sport movements. Each frame includes the coordinates of a 3D Skeleton with 25 landmarks.</a:t>
            </a:r>
          </a:p>
          <a:p>
            <a:pPr marL="171450" indent="-171450">
              <a:buFont typeface="Arial" panose="020B0604020202020204" pitchFamily="34" charset="0"/>
              <a:buChar char="•"/>
            </a:pPr>
            <a:r>
              <a:rPr lang="en-GB" sz="1100" b="1" dirty="0"/>
              <a:t>Classification model: </a:t>
            </a:r>
            <a:r>
              <a:rPr lang="en-GB" sz="1100" dirty="0"/>
              <a:t>For this research, a basic one-dimensional convolutional neural network is implemented. The decision of using a basic model was taken to focus on the feature engineering and dimensionality reduction parts, as they are the focus of these research. </a:t>
            </a:r>
          </a:p>
          <a:p>
            <a:pPr lvl="0">
              <a:spcBef>
                <a:spcPts val="0"/>
              </a:spcBef>
              <a:buNone/>
            </a:pPr>
            <a:endParaRPr dirty="0"/>
          </a:p>
        </p:txBody>
      </p:sp>
    </p:spTree>
    <p:extLst>
      <p:ext uri="{BB962C8B-B14F-4D97-AF65-F5344CB8AC3E}">
        <p14:creationId xmlns:p14="http://schemas.microsoft.com/office/powerpoint/2010/main" val="13148579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ortada">
    <p:bg>
      <p:bgPr>
        <a:solidFill>
          <a:srgbClr val="000078"/>
        </a:solidFill>
        <a:effectLst/>
      </p:bgPr>
    </p:bg>
    <p:spTree>
      <p:nvGrpSpPr>
        <p:cNvPr id="1" name="Shape 14"/>
        <p:cNvGrpSpPr/>
        <p:nvPr/>
      </p:nvGrpSpPr>
      <p:grpSpPr>
        <a:xfrm>
          <a:off x="0" y="0"/>
          <a:ext cx="0" cy="0"/>
          <a:chOff x="0" y="0"/>
          <a:chExt cx="0" cy="0"/>
        </a:xfrm>
      </p:grpSpPr>
      <p:sp>
        <p:nvSpPr>
          <p:cNvPr id="15" name="Shape 15"/>
          <p:cNvSpPr/>
          <p:nvPr/>
        </p:nvSpPr>
        <p:spPr>
          <a:xfrm>
            <a:off x="-11600" y="-11600"/>
            <a:ext cx="9144000" cy="5155200"/>
          </a:xfrm>
          <a:prstGeom prst="rect">
            <a:avLst/>
          </a:prstGeom>
          <a:solidFill>
            <a:srgbClr val="000078"/>
          </a:solidFill>
          <a:ln>
            <a:noFill/>
          </a:ln>
        </p:spPr>
        <p:txBody>
          <a:bodyPr lIns="91425" tIns="91425" rIns="91425" bIns="91425" anchor="ctr" anchorCtr="0">
            <a:noAutofit/>
          </a:bodyPr>
          <a:lstStyle/>
          <a:p>
            <a:pPr lvl="0">
              <a:spcBef>
                <a:spcPts val="0"/>
              </a:spcBef>
              <a:buNone/>
            </a:pPr>
            <a:endParaRPr/>
          </a:p>
        </p:txBody>
      </p:sp>
      <p:pic>
        <p:nvPicPr>
          <p:cNvPr id="16" name="Shape 16"/>
          <p:cNvPicPr preferRelativeResize="0"/>
          <p:nvPr/>
        </p:nvPicPr>
        <p:blipFill rotWithShape="1">
          <a:blip r:embed="rId2">
            <a:alphaModFix/>
          </a:blip>
          <a:srcRect/>
          <a:stretch/>
        </p:blipFill>
        <p:spPr>
          <a:xfrm>
            <a:off x="220299" y="233225"/>
            <a:ext cx="913800" cy="688200"/>
          </a:xfrm>
          <a:prstGeom prst="rect">
            <a:avLst/>
          </a:prstGeom>
          <a:noFill/>
          <a:ln>
            <a:noFill/>
          </a:ln>
        </p:spPr>
      </p:pic>
      <p:pic>
        <p:nvPicPr>
          <p:cNvPr id="17" name="Shape 17"/>
          <p:cNvPicPr preferRelativeResize="0"/>
          <p:nvPr/>
        </p:nvPicPr>
        <p:blipFill rotWithShape="1">
          <a:blip r:embed="rId3">
            <a:alphaModFix/>
          </a:blip>
          <a:srcRect r="-11731" b="-11731"/>
          <a:stretch/>
        </p:blipFill>
        <p:spPr>
          <a:xfrm>
            <a:off x="1210674" y="316499"/>
            <a:ext cx="1436999" cy="359400"/>
          </a:xfrm>
          <a:prstGeom prst="rect">
            <a:avLst/>
          </a:prstGeom>
          <a:noFill/>
          <a:ln>
            <a:noFill/>
          </a:ln>
        </p:spPr>
      </p:pic>
      <p:sp>
        <p:nvSpPr>
          <p:cNvPr id="18" name="Shape 18"/>
          <p:cNvSpPr txBox="1">
            <a:spLocks noGrp="1"/>
          </p:cNvSpPr>
          <p:nvPr>
            <p:ph type="title"/>
          </p:nvPr>
        </p:nvSpPr>
        <p:spPr>
          <a:xfrm>
            <a:off x="1134100" y="883025"/>
            <a:ext cx="7752300" cy="2538900"/>
          </a:xfrm>
          <a:prstGeom prst="rect">
            <a:avLst/>
          </a:prstGeom>
          <a:noFill/>
          <a:ln>
            <a:noFill/>
          </a:ln>
        </p:spPr>
        <p:txBody>
          <a:bodyPr lIns="91425" tIns="91425" rIns="91425" bIns="91425" anchor="t" anchorCtr="0"/>
          <a:lstStyle>
            <a:lvl1pPr lvl="0" rtl="0">
              <a:spcBef>
                <a:spcPts val="0"/>
              </a:spcBef>
              <a:buNone/>
              <a:defRPr sz="4800" b="1">
                <a:solidFill>
                  <a:srgbClr val="FFFFFF"/>
                </a:solidFill>
              </a:defRPr>
            </a:lvl1pPr>
            <a:lvl2pPr lvl="1" rtl="0">
              <a:spcBef>
                <a:spcPts val="0"/>
              </a:spcBef>
              <a:buNone/>
              <a:defRPr sz="3600"/>
            </a:lvl2pPr>
            <a:lvl3pPr lvl="2" rtl="0">
              <a:spcBef>
                <a:spcPts val="0"/>
              </a:spcBef>
              <a:buNone/>
              <a:defRPr sz="3600"/>
            </a:lvl3pPr>
            <a:lvl4pPr lvl="3" rtl="0">
              <a:spcBef>
                <a:spcPts val="0"/>
              </a:spcBef>
              <a:buNone/>
              <a:defRPr sz="3600"/>
            </a:lvl4pPr>
            <a:lvl5pPr lvl="4" rtl="0">
              <a:spcBef>
                <a:spcPts val="0"/>
              </a:spcBef>
              <a:buNone/>
              <a:defRPr sz="3600"/>
            </a:lvl5pPr>
            <a:lvl6pPr lvl="5" rtl="0">
              <a:spcBef>
                <a:spcPts val="0"/>
              </a:spcBef>
              <a:buNone/>
              <a:defRPr sz="3600"/>
            </a:lvl6pPr>
            <a:lvl7pPr lvl="6" rtl="0">
              <a:spcBef>
                <a:spcPts val="0"/>
              </a:spcBef>
              <a:buNone/>
              <a:defRPr sz="3600"/>
            </a:lvl7pPr>
            <a:lvl8pPr lvl="7" rtl="0">
              <a:spcBef>
                <a:spcPts val="0"/>
              </a:spcBef>
              <a:buNone/>
              <a:defRPr sz="3600"/>
            </a:lvl8pPr>
            <a:lvl9pPr lvl="8" rtl="0">
              <a:spcBef>
                <a:spcPts val="0"/>
              </a:spcBef>
              <a:buNone/>
              <a:defRPr sz="3600"/>
            </a:lvl9pPr>
          </a:lstStyle>
          <a:p>
            <a:r>
              <a:rPr lang="en-GB"/>
              <a:t>Click to edit Master title style</a:t>
            </a:r>
            <a:endParaRPr/>
          </a:p>
        </p:txBody>
      </p:sp>
      <p:sp>
        <p:nvSpPr>
          <p:cNvPr id="19" name="Shape 19"/>
          <p:cNvSpPr txBox="1">
            <a:spLocks noGrp="1"/>
          </p:cNvSpPr>
          <p:nvPr>
            <p:ph type="subTitle" idx="1"/>
          </p:nvPr>
        </p:nvSpPr>
        <p:spPr>
          <a:xfrm>
            <a:off x="1134100" y="3574325"/>
            <a:ext cx="7752300" cy="1300800"/>
          </a:xfrm>
          <a:prstGeom prst="rect">
            <a:avLst/>
          </a:prstGeom>
          <a:noFill/>
          <a:ln>
            <a:noFill/>
          </a:ln>
        </p:spPr>
        <p:txBody>
          <a:bodyPr lIns="91425" tIns="91425" rIns="91425" bIns="91425" anchor="t" anchorCtr="0"/>
          <a:lstStyle>
            <a:lvl1pPr lvl="0" rtl="0">
              <a:spcBef>
                <a:spcPts val="0"/>
              </a:spcBef>
              <a:buNone/>
              <a:defRPr sz="2400">
                <a:solidFill>
                  <a:srgbClr val="FFFFFF"/>
                </a:solidFill>
                <a:latin typeface="Georgia"/>
                <a:ea typeface="Georgia"/>
                <a:cs typeface="Georgia"/>
                <a:sym typeface="Georgi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r>
              <a:rPr lang="en-GB"/>
              <a:t>Click to edit Master subtitle style</a:t>
            </a:r>
            <a:endParaRPr/>
          </a:p>
        </p:txBody>
      </p:sp>
      <p:sp>
        <p:nvSpPr>
          <p:cNvPr id="20" name="Shape 20"/>
          <p:cNvSpPr/>
          <p:nvPr/>
        </p:nvSpPr>
        <p:spPr>
          <a:xfrm>
            <a:off x="220299" y="4830900"/>
            <a:ext cx="8666100" cy="441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21" name="Shape 21"/>
          <p:cNvSpPr/>
          <p:nvPr/>
        </p:nvSpPr>
        <p:spPr>
          <a:xfrm>
            <a:off x="1210251" y="877275"/>
            <a:ext cx="7676100" cy="441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22" name="Shape 22"/>
          <p:cNvSpPr/>
          <p:nvPr/>
        </p:nvSpPr>
        <p:spPr>
          <a:xfrm>
            <a:off x="1210251" y="243650"/>
            <a:ext cx="7676100" cy="441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pic>
        <p:nvPicPr>
          <p:cNvPr id="23" name="Shape 23"/>
          <p:cNvPicPr preferRelativeResize="0"/>
          <p:nvPr/>
        </p:nvPicPr>
        <p:blipFill>
          <a:blip r:embed="rId4">
            <a:alphaModFix/>
          </a:blip>
          <a:stretch>
            <a:fillRect/>
          </a:stretch>
        </p:blipFill>
        <p:spPr>
          <a:xfrm>
            <a:off x="8488749" y="303450"/>
            <a:ext cx="380271" cy="809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Interior - 1 columna">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72475" y="648025"/>
            <a:ext cx="7470600" cy="781200"/>
          </a:xfrm>
          <a:prstGeom prst="rect">
            <a:avLst/>
          </a:prstGeom>
          <a:noFill/>
          <a:ln>
            <a:noFill/>
          </a:ln>
        </p:spPr>
        <p:txBody>
          <a:bodyPr lIns="91425" tIns="91425" rIns="91425" bIns="91425" anchor="t" anchorCtr="0"/>
          <a:lstStyle>
            <a:lvl1pPr lvl="0" rtl="0">
              <a:spcBef>
                <a:spcPts val="0"/>
              </a:spcBef>
              <a:buNone/>
              <a:defRPr sz="1900" b="1">
                <a:solidFill>
                  <a:srgbClr val="000078"/>
                </a:solidFill>
              </a:defRPr>
            </a:lvl1pPr>
            <a:lvl2pPr lvl="1" rtl="0">
              <a:spcBef>
                <a:spcPts val="0"/>
              </a:spcBef>
              <a:buNone/>
              <a:defRPr sz="3000"/>
            </a:lvl2pPr>
            <a:lvl3pPr lvl="2" rtl="0">
              <a:spcBef>
                <a:spcPts val="0"/>
              </a:spcBef>
              <a:buNone/>
              <a:defRPr sz="3000"/>
            </a:lvl3pPr>
            <a:lvl4pPr lvl="3" rtl="0">
              <a:spcBef>
                <a:spcPts val="0"/>
              </a:spcBef>
              <a:buNone/>
              <a:defRPr sz="3000"/>
            </a:lvl4pPr>
            <a:lvl5pPr lvl="4" rtl="0">
              <a:spcBef>
                <a:spcPts val="0"/>
              </a:spcBef>
              <a:buNone/>
              <a:defRPr sz="3000"/>
            </a:lvl5pPr>
            <a:lvl6pPr lvl="5" rtl="0">
              <a:spcBef>
                <a:spcPts val="0"/>
              </a:spcBef>
              <a:buNone/>
              <a:defRPr sz="3000"/>
            </a:lvl6pPr>
            <a:lvl7pPr lvl="6" rtl="0">
              <a:spcBef>
                <a:spcPts val="0"/>
              </a:spcBef>
              <a:buNone/>
              <a:defRPr sz="3000"/>
            </a:lvl7pPr>
            <a:lvl8pPr lvl="7" rtl="0">
              <a:spcBef>
                <a:spcPts val="0"/>
              </a:spcBef>
              <a:buNone/>
              <a:defRPr sz="3000"/>
            </a:lvl8pPr>
            <a:lvl9pPr lvl="8" rtl="0">
              <a:spcBef>
                <a:spcPts val="0"/>
              </a:spcBef>
              <a:buNone/>
              <a:defRPr sz="3000"/>
            </a:lvl9pPr>
          </a:lstStyle>
          <a:p>
            <a:r>
              <a:rPr lang="en-GB"/>
              <a:t>Click to edit Master title style</a:t>
            </a:r>
            <a:endParaRPr/>
          </a:p>
        </p:txBody>
      </p:sp>
      <p:sp>
        <p:nvSpPr>
          <p:cNvPr id="26" name="Shape 26"/>
          <p:cNvSpPr txBox="1">
            <a:spLocks noGrp="1"/>
          </p:cNvSpPr>
          <p:nvPr>
            <p:ph type="body" idx="1"/>
          </p:nvPr>
        </p:nvSpPr>
        <p:spPr>
          <a:xfrm>
            <a:off x="772475" y="1357100"/>
            <a:ext cx="6293700" cy="2902500"/>
          </a:xfrm>
          <a:prstGeom prst="rect">
            <a:avLst/>
          </a:prstGeom>
          <a:noFill/>
          <a:ln>
            <a:noFill/>
          </a:ln>
        </p:spPr>
        <p:txBody>
          <a:bodyPr lIns="91425" tIns="91425" rIns="91425" bIns="91425" anchor="t" anchorCtr="0"/>
          <a:lstStyle>
            <a:lvl1pPr lvl="0" rtl="0">
              <a:lnSpc>
                <a:spcPct val="115000"/>
              </a:lnSpc>
              <a:spcBef>
                <a:spcPts val="0"/>
              </a:spcBef>
              <a:buClr>
                <a:srgbClr val="000078"/>
              </a:buClr>
              <a:defRPr>
                <a:solidFill>
                  <a:srgbClr val="000078"/>
                </a:solidFill>
              </a:defRPr>
            </a:lvl1pPr>
            <a:lvl2pPr lvl="1" rtl="0">
              <a:lnSpc>
                <a:spcPct val="115000"/>
              </a:lnSpc>
              <a:spcBef>
                <a:spcPts val="0"/>
              </a:spcBef>
              <a:buClr>
                <a:srgbClr val="000078"/>
              </a:buClr>
              <a:defRPr>
                <a:solidFill>
                  <a:srgbClr val="000078"/>
                </a:solidFill>
              </a:defRPr>
            </a:lvl2pPr>
            <a:lvl3pPr lvl="2" rtl="0">
              <a:lnSpc>
                <a:spcPct val="115000"/>
              </a:lnSpc>
              <a:spcBef>
                <a:spcPts val="0"/>
              </a:spcBef>
              <a:buClr>
                <a:srgbClr val="000078"/>
              </a:buClr>
              <a:defRPr>
                <a:solidFill>
                  <a:srgbClr val="000078"/>
                </a:solidFill>
              </a:defRPr>
            </a:lvl3pPr>
            <a:lvl4pPr lvl="3" rtl="0">
              <a:lnSpc>
                <a:spcPct val="115000"/>
              </a:lnSpc>
              <a:spcBef>
                <a:spcPts val="0"/>
              </a:spcBef>
              <a:buClr>
                <a:srgbClr val="000078"/>
              </a:buClr>
              <a:defRPr>
                <a:solidFill>
                  <a:srgbClr val="000078"/>
                </a:solidFill>
              </a:defRPr>
            </a:lvl4pPr>
            <a:lvl5pPr lvl="4" rtl="0">
              <a:lnSpc>
                <a:spcPct val="115000"/>
              </a:lnSpc>
              <a:spcBef>
                <a:spcPts val="0"/>
              </a:spcBef>
              <a:buClr>
                <a:srgbClr val="000078"/>
              </a:buClr>
              <a:defRPr>
                <a:solidFill>
                  <a:srgbClr val="000078"/>
                </a:solidFill>
              </a:defRPr>
            </a:lvl5pPr>
            <a:lvl6pPr lvl="5" rtl="0">
              <a:lnSpc>
                <a:spcPct val="115000"/>
              </a:lnSpc>
              <a:spcBef>
                <a:spcPts val="0"/>
              </a:spcBef>
              <a:buClr>
                <a:srgbClr val="000078"/>
              </a:buClr>
              <a:defRPr>
                <a:solidFill>
                  <a:srgbClr val="000078"/>
                </a:solidFill>
              </a:defRPr>
            </a:lvl6pPr>
            <a:lvl7pPr lvl="6" rtl="0">
              <a:lnSpc>
                <a:spcPct val="115000"/>
              </a:lnSpc>
              <a:spcBef>
                <a:spcPts val="0"/>
              </a:spcBef>
              <a:buClr>
                <a:srgbClr val="000078"/>
              </a:buClr>
              <a:defRPr>
                <a:solidFill>
                  <a:srgbClr val="000078"/>
                </a:solidFill>
              </a:defRPr>
            </a:lvl7pPr>
            <a:lvl8pPr lvl="7" rtl="0">
              <a:lnSpc>
                <a:spcPct val="115000"/>
              </a:lnSpc>
              <a:spcBef>
                <a:spcPts val="0"/>
              </a:spcBef>
              <a:buClr>
                <a:srgbClr val="000078"/>
              </a:buClr>
              <a:defRPr>
                <a:solidFill>
                  <a:srgbClr val="000078"/>
                </a:solidFill>
              </a:defRPr>
            </a:lvl8pPr>
            <a:lvl9pPr lvl="8" rtl="0">
              <a:lnSpc>
                <a:spcPct val="115000"/>
              </a:lnSpc>
              <a:spcBef>
                <a:spcPts val="0"/>
              </a:spcBef>
              <a:buClr>
                <a:srgbClr val="000078"/>
              </a:buClr>
              <a:defRPr>
                <a:solidFill>
                  <a:srgbClr val="000078"/>
                </a:solidFill>
              </a:defRPr>
            </a:lvl9pPr>
          </a:lstStyle>
          <a:p>
            <a:pPr lvl="0"/>
            <a:r>
              <a:rPr lang="en-GB"/>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Interior - 2 columnas">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772475" y="1357100"/>
            <a:ext cx="4008300" cy="3067500"/>
          </a:xfrm>
          <a:prstGeom prst="rect">
            <a:avLst/>
          </a:prstGeom>
          <a:noFill/>
          <a:ln>
            <a:noFill/>
          </a:ln>
        </p:spPr>
        <p:txBody>
          <a:bodyPr lIns="91425" tIns="91425" rIns="91425" bIns="91425" anchor="t" anchorCtr="0"/>
          <a:lstStyle>
            <a:lvl1pPr lvl="0" rtl="0">
              <a:lnSpc>
                <a:spcPct val="115000"/>
              </a:lnSpc>
              <a:spcBef>
                <a:spcPts val="0"/>
              </a:spcBef>
              <a:buClr>
                <a:srgbClr val="000078"/>
              </a:buClr>
              <a:defRPr>
                <a:solidFill>
                  <a:srgbClr val="000078"/>
                </a:solidFill>
              </a:defRPr>
            </a:lvl1pPr>
            <a:lvl2pPr lvl="1" rtl="0">
              <a:lnSpc>
                <a:spcPct val="115000"/>
              </a:lnSpc>
              <a:spcBef>
                <a:spcPts val="0"/>
              </a:spcBef>
              <a:buClr>
                <a:srgbClr val="000078"/>
              </a:buClr>
              <a:defRPr>
                <a:solidFill>
                  <a:srgbClr val="000078"/>
                </a:solidFill>
              </a:defRPr>
            </a:lvl2pPr>
            <a:lvl3pPr lvl="2" rtl="0">
              <a:lnSpc>
                <a:spcPct val="115000"/>
              </a:lnSpc>
              <a:spcBef>
                <a:spcPts val="0"/>
              </a:spcBef>
              <a:buClr>
                <a:srgbClr val="000078"/>
              </a:buClr>
              <a:defRPr>
                <a:solidFill>
                  <a:srgbClr val="000078"/>
                </a:solidFill>
              </a:defRPr>
            </a:lvl3pPr>
            <a:lvl4pPr lvl="3" rtl="0">
              <a:lnSpc>
                <a:spcPct val="115000"/>
              </a:lnSpc>
              <a:spcBef>
                <a:spcPts val="0"/>
              </a:spcBef>
              <a:buClr>
                <a:srgbClr val="000078"/>
              </a:buClr>
              <a:defRPr>
                <a:solidFill>
                  <a:srgbClr val="000078"/>
                </a:solidFill>
              </a:defRPr>
            </a:lvl4pPr>
            <a:lvl5pPr lvl="4" rtl="0">
              <a:lnSpc>
                <a:spcPct val="115000"/>
              </a:lnSpc>
              <a:spcBef>
                <a:spcPts val="0"/>
              </a:spcBef>
              <a:buClr>
                <a:srgbClr val="000078"/>
              </a:buClr>
              <a:defRPr>
                <a:solidFill>
                  <a:srgbClr val="000078"/>
                </a:solidFill>
              </a:defRPr>
            </a:lvl5pPr>
            <a:lvl6pPr lvl="5" rtl="0">
              <a:lnSpc>
                <a:spcPct val="115000"/>
              </a:lnSpc>
              <a:spcBef>
                <a:spcPts val="0"/>
              </a:spcBef>
              <a:buClr>
                <a:srgbClr val="000078"/>
              </a:buClr>
              <a:defRPr>
                <a:solidFill>
                  <a:srgbClr val="000078"/>
                </a:solidFill>
              </a:defRPr>
            </a:lvl6pPr>
            <a:lvl7pPr lvl="6" rtl="0">
              <a:lnSpc>
                <a:spcPct val="115000"/>
              </a:lnSpc>
              <a:spcBef>
                <a:spcPts val="0"/>
              </a:spcBef>
              <a:buClr>
                <a:srgbClr val="000078"/>
              </a:buClr>
              <a:defRPr>
                <a:solidFill>
                  <a:srgbClr val="000078"/>
                </a:solidFill>
              </a:defRPr>
            </a:lvl7pPr>
            <a:lvl8pPr lvl="7" rtl="0">
              <a:lnSpc>
                <a:spcPct val="115000"/>
              </a:lnSpc>
              <a:spcBef>
                <a:spcPts val="0"/>
              </a:spcBef>
              <a:buClr>
                <a:srgbClr val="000078"/>
              </a:buClr>
              <a:defRPr>
                <a:solidFill>
                  <a:srgbClr val="000078"/>
                </a:solidFill>
              </a:defRPr>
            </a:lvl8pPr>
            <a:lvl9pPr lvl="8" rtl="0">
              <a:lnSpc>
                <a:spcPct val="115000"/>
              </a:lnSpc>
              <a:spcBef>
                <a:spcPts val="0"/>
              </a:spcBef>
              <a:buClr>
                <a:srgbClr val="000078"/>
              </a:buClr>
              <a:defRPr>
                <a:solidFill>
                  <a:srgbClr val="000078"/>
                </a:solidFill>
              </a:defRPr>
            </a:lvl9pPr>
          </a:lstStyle>
          <a:p>
            <a:pPr lvl="0"/>
            <a:r>
              <a:rPr lang="en-GB"/>
              <a:t>Click to edit Master text styles</a:t>
            </a:r>
          </a:p>
        </p:txBody>
      </p:sp>
      <p:sp>
        <p:nvSpPr>
          <p:cNvPr id="29" name="Shape 29"/>
          <p:cNvSpPr txBox="1">
            <a:spLocks noGrp="1"/>
          </p:cNvSpPr>
          <p:nvPr>
            <p:ph type="body" idx="2"/>
          </p:nvPr>
        </p:nvSpPr>
        <p:spPr>
          <a:xfrm>
            <a:off x="4877425" y="1357100"/>
            <a:ext cx="4008300" cy="3067500"/>
          </a:xfrm>
          <a:prstGeom prst="rect">
            <a:avLst/>
          </a:prstGeom>
          <a:noFill/>
          <a:ln>
            <a:noFill/>
          </a:ln>
        </p:spPr>
        <p:txBody>
          <a:bodyPr lIns="91425" tIns="91425" rIns="91425" bIns="91425" anchor="t" anchorCtr="0"/>
          <a:lstStyle>
            <a:lvl1pPr lvl="0" rtl="0">
              <a:lnSpc>
                <a:spcPct val="115000"/>
              </a:lnSpc>
              <a:spcBef>
                <a:spcPts val="0"/>
              </a:spcBef>
              <a:buClr>
                <a:srgbClr val="000078"/>
              </a:buClr>
              <a:defRPr>
                <a:solidFill>
                  <a:srgbClr val="000078"/>
                </a:solidFill>
              </a:defRPr>
            </a:lvl1pPr>
            <a:lvl2pPr lvl="1" rtl="0">
              <a:lnSpc>
                <a:spcPct val="115000"/>
              </a:lnSpc>
              <a:spcBef>
                <a:spcPts val="0"/>
              </a:spcBef>
              <a:buClr>
                <a:srgbClr val="000078"/>
              </a:buClr>
              <a:defRPr>
                <a:solidFill>
                  <a:srgbClr val="000078"/>
                </a:solidFill>
              </a:defRPr>
            </a:lvl2pPr>
            <a:lvl3pPr lvl="2" rtl="0">
              <a:lnSpc>
                <a:spcPct val="115000"/>
              </a:lnSpc>
              <a:spcBef>
                <a:spcPts val="0"/>
              </a:spcBef>
              <a:buClr>
                <a:srgbClr val="000078"/>
              </a:buClr>
              <a:defRPr>
                <a:solidFill>
                  <a:srgbClr val="000078"/>
                </a:solidFill>
              </a:defRPr>
            </a:lvl3pPr>
            <a:lvl4pPr lvl="3" rtl="0">
              <a:lnSpc>
                <a:spcPct val="115000"/>
              </a:lnSpc>
              <a:spcBef>
                <a:spcPts val="0"/>
              </a:spcBef>
              <a:buClr>
                <a:srgbClr val="000078"/>
              </a:buClr>
              <a:defRPr>
                <a:solidFill>
                  <a:srgbClr val="000078"/>
                </a:solidFill>
              </a:defRPr>
            </a:lvl4pPr>
            <a:lvl5pPr lvl="4" rtl="0">
              <a:lnSpc>
                <a:spcPct val="115000"/>
              </a:lnSpc>
              <a:spcBef>
                <a:spcPts val="0"/>
              </a:spcBef>
              <a:buClr>
                <a:srgbClr val="000078"/>
              </a:buClr>
              <a:defRPr>
                <a:solidFill>
                  <a:srgbClr val="000078"/>
                </a:solidFill>
              </a:defRPr>
            </a:lvl5pPr>
            <a:lvl6pPr lvl="5" rtl="0">
              <a:lnSpc>
                <a:spcPct val="115000"/>
              </a:lnSpc>
              <a:spcBef>
                <a:spcPts val="0"/>
              </a:spcBef>
              <a:buClr>
                <a:srgbClr val="000078"/>
              </a:buClr>
              <a:defRPr>
                <a:solidFill>
                  <a:srgbClr val="000078"/>
                </a:solidFill>
              </a:defRPr>
            </a:lvl6pPr>
            <a:lvl7pPr lvl="6" rtl="0">
              <a:lnSpc>
                <a:spcPct val="115000"/>
              </a:lnSpc>
              <a:spcBef>
                <a:spcPts val="0"/>
              </a:spcBef>
              <a:buClr>
                <a:srgbClr val="000078"/>
              </a:buClr>
              <a:defRPr>
                <a:solidFill>
                  <a:srgbClr val="000078"/>
                </a:solidFill>
              </a:defRPr>
            </a:lvl7pPr>
            <a:lvl8pPr lvl="7" rtl="0">
              <a:lnSpc>
                <a:spcPct val="115000"/>
              </a:lnSpc>
              <a:spcBef>
                <a:spcPts val="0"/>
              </a:spcBef>
              <a:buClr>
                <a:srgbClr val="000078"/>
              </a:buClr>
              <a:defRPr>
                <a:solidFill>
                  <a:srgbClr val="000078"/>
                </a:solidFill>
              </a:defRPr>
            </a:lvl8pPr>
            <a:lvl9pPr lvl="8" rtl="0">
              <a:lnSpc>
                <a:spcPct val="115000"/>
              </a:lnSpc>
              <a:spcBef>
                <a:spcPts val="0"/>
              </a:spcBef>
              <a:buClr>
                <a:srgbClr val="000078"/>
              </a:buClr>
              <a:defRPr>
                <a:solidFill>
                  <a:srgbClr val="000078"/>
                </a:solidFill>
              </a:defRPr>
            </a:lvl9pPr>
          </a:lstStyle>
          <a:p>
            <a:pPr lvl="0"/>
            <a:r>
              <a:rPr lang="en-GB"/>
              <a:t>Click to edit Master text styles</a:t>
            </a:r>
          </a:p>
        </p:txBody>
      </p:sp>
      <p:sp>
        <p:nvSpPr>
          <p:cNvPr id="30" name="Shape 30"/>
          <p:cNvSpPr txBox="1">
            <a:spLocks noGrp="1"/>
          </p:cNvSpPr>
          <p:nvPr>
            <p:ph type="title"/>
          </p:nvPr>
        </p:nvSpPr>
        <p:spPr>
          <a:xfrm>
            <a:off x="772475" y="648025"/>
            <a:ext cx="7430100" cy="709200"/>
          </a:xfrm>
          <a:prstGeom prst="rect">
            <a:avLst/>
          </a:prstGeom>
          <a:noFill/>
          <a:ln>
            <a:noFill/>
          </a:ln>
        </p:spPr>
        <p:txBody>
          <a:bodyPr lIns="91425" tIns="91425" rIns="91425" bIns="91425" anchor="t" anchorCtr="0"/>
          <a:lstStyle>
            <a:lvl1pPr lvl="0" rtl="0">
              <a:spcBef>
                <a:spcPts val="0"/>
              </a:spcBef>
              <a:buNone/>
              <a:defRPr sz="1900" b="1">
                <a:solidFill>
                  <a:srgbClr val="000078"/>
                </a:solidFill>
              </a:defRPr>
            </a:lvl1pPr>
            <a:lvl2pPr lvl="1" rtl="0">
              <a:spcBef>
                <a:spcPts val="0"/>
              </a:spcBef>
              <a:buNone/>
              <a:defRPr sz="3000"/>
            </a:lvl2pPr>
            <a:lvl3pPr lvl="2" rtl="0">
              <a:spcBef>
                <a:spcPts val="0"/>
              </a:spcBef>
              <a:buNone/>
              <a:defRPr sz="3000"/>
            </a:lvl3pPr>
            <a:lvl4pPr lvl="3" rtl="0">
              <a:spcBef>
                <a:spcPts val="0"/>
              </a:spcBef>
              <a:buNone/>
              <a:defRPr sz="3000"/>
            </a:lvl4pPr>
            <a:lvl5pPr lvl="4" rtl="0">
              <a:spcBef>
                <a:spcPts val="0"/>
              </a:spcBef>
              <a:buNone/>
              <a:defRPr sz="3000"/>
            </a:lvl5pPr>
            <a:lvl6pPr lvl="5" rtl="0">
              <a:spcBef>
                <a:spcPts val="0"/>
              </a:spcBef>
              <a:buNone/>
              <a:defRPr sz="3000"/>
            </a:lvl6pPr>
            <a:lvl7pPr lvl="6" rtl="0">
              <a:spcBef>
                <a:spcPts val="0"/>
              </a:spcBef>
              <a:buNone/>
              <a:defRPr sz="3000"/>
            </a:lvl7pPr>
            <a:lvl8pPr lvl="7" rtl="0">
              <a:spcBef>
                <a:spcPts val="0"/>
              </a:spcBef>
              <a:buNone/>
              <a:defRPr sz="3000"/>
            </a:lvl8pPr>
            <a:lvl9pPr lvl="8" rtl="0">
              <a:spcBef>
                <a:spcPts val="0"/>
              </a:spcBef>
              <a:buNone/>
              <a:defRPr sz="3000"/>
            </a:lvl9pPr>
          </a:lstStyle>
          <a:p>
            <a:r>
              <a:rPr lang="en-GB"/>
              <a:t>Click to edit Master 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raportada">
    <p:spTree>
      <p:nvGrpSpPr>
        <p:cNvPr id="1" name="Shape 36"/>
        <p:cNvGrpSpPr/>
        <p:nvPr/>
      </p:nvGrpSpPr>
      <p:grpSpPr>
        <a:xfrm>
          <a:off x="0" y="0"/>
          <a:ext cx="0" cy="0"/>
          <a:chOff x="0" y="0"/>
          <a:chExt cx="0" cy="0"/>
        </a:xfrm>
      </p:grpSpPr>
      <p:sp>
        <p:nvSpPr>
          <p:cNvPr id="37" name="Shape 37"/>
          <p:cNvSpPr/>
          <p:nvPr/>
        </p:nvSpPr>
        <p:spPr>
          <a:xfrm>
            <a:off x="0" y="0"/>
            <a:ext cx="9144000" cy="5143500"/>
          </a:xfrm>
          <a:prstGeom prst="rect">
            <a:avLst/>
          </a:prstGeom>
          <a:solidFill>
            <a:srgbClr val="000078"/>
          </a:solidFill>
          <a:ln>
            <a:noFill/>
          </a:ln>
          <a:effectLst>
            <a:outerShdw blurRad="39999" dist="23000" dir="5400000" rotWithShape="0">
              <a:srgbClr val="000000">
                <a:alpha val="34900"/>
              </a:srgbClr>
            </a:outerShdw>
          </a:effectLst>
        </p:spPr>
        <p:txBody>
          <a:bodyPr lIns="91425" tIns="45700" rIns="91425" bIns="45700" anchor="ctr" anchorCtr="0">
            <a:noAutofit/>
          </a:bodyPr>
          <a:lstStyle/>
          <a:p>
            <a:pPr marL="0" marR="0" lvl="0" indent="0" algn="ctr" rtl="0">
              <a:spcBef>
                <a:spcPts val="0"/>
              </a:spcBef>
              <a:buNone/>
            </a:pPr>
            <a:endParaRPr sz="1600">
              <a:solidFill>
                <a:srgbClr val="FFFFFF"/>
              </a:solidFill>
              <a:latin typeface="Calibri"/>
              <a:ea typeface="Calibri"/>
              <a:cs typeface="Calibri"/>
              <a:sym typeface="Calibri"/>
            </a:endParaRPr>
          </a:p>
        </p:txBody>
      </p:sp>
      <p:pic>
        <p:nvPicPr>
          <p:cNvPr id="38" name="Shape 38"/>
          <p:cNvPicPr preferRelativeResize="0"/>
          <p:nvPr/>
        </p:nvPicPr>
        <p:blipFill rotWithShape="1">
          <a:blip r:embed="rId2">
            <a:alphaModFix/>
          </a:blip>
          <a:srcRect/>
          <a:stretch/>
        </p:blipFill>
        <p:spPr>
          <a:xfrm>
            <a:off x="7428803" y="0"/>
            <a:ext cx="1715100" cy="1185600"/>
          </a:xfrm>
          <a:prstGeom prst="rect">
            <a:avLst/>
          </a:prstGeom>
          <a:noFill/>
          <a:ln>
            <a:noFill/>
          </a:ln>
        </p:spPr>
      </p:pic>
      <p:sp>
        <p:nvSpPr>
          <p:cNvPr id="39" name="Shape 39"/>
          <p:cNvSpPr/>
          <p:nvPr/>
        </p:nvSpPr>
        <p:spPr>
          <a:xfrm>
            <a:off x="225972" y="234950"/>
            <a:ext cx="38622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pic>
        <p:nvPicPr>
          <p:cNvPr id="40" name="Shape 40"/>
          <p:cNvPicPr preferRelativeResize="0"/>
          <p:nvPr/>
        </p:nvPicPr>
        <p:blipFill rotWithShape="1">
          <a:blip r:embed="rId3">
            <a:alphaModFix/>
          </a:blip>
          <a:srcRect r="-11731" b="-11731"/>
          <a:stretch/>
        </p:blipFill>
        <p:spPr>
          <a:xfrm>
            <a:off x="226250" y="282975"/>
            <a:ext cx="1234200" cy="308700"/>
          </a:xfrm>
          <a:prstGeom prst="rect">
            <a:avLst/>
          </a:prstGeom>
          <a:noFill/>
          <a:ln>
            <a:noFill/>
          </a:ln>
        </p:spPr>
      </p:pic>
      <p:sp>
        <p:nvSpPr>
          <p:cNvPr id="41" name="Shape 41"/>
          <p:cNvSpPr/>
          <p:nvPr/>
        </p:nvSpPr>
        <p:spPr>
          <a:xfrm>
            <a:off x="226250" y="4861525"/>
            <a:ext cx="38622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42" name="Shape 42"/>
          <p:cNvSpPr/>
          <p:nvPr/>
        </p:nvSpPr>
        <p:spPr>
          <a:xfrm>
            <a:off x="225972" y="832225"/>
            <a:ext cx="38622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43" name="Shape 43"/>
          <p:cNvSpPr txBox="1"/>
          <p:nvPr/>
        </p:nvSpPr>
        <p:spPr>
          <a:xfrm>
            <a:off x="468327" y="3937683"/>
            <a:ext cx="3057300" cy="313500"/>
          </a:xfrm>
          <a:prstGeom prst="rect">
            <a:avLst/>
          </a:prstGeom>
          <a:noFill/>
          <a:ln>
            <a:noFill/>
          </a:ln>
        </p:spPr>
        <p:txBody>
          <a:bodyPr lIns="91425" tIns="91425" rIns="91425" bIns="91425" anchor="ctr" anchorCtr="0">
            <a:noAutofit/>
          </a:bodyPr>
          <a:lstStyle/>
          <a:p>
            <a:pPr lvl="0" rtl="0">
              <a:spcBef>
                <a:spcPts val="0"/>
              </a:spcBef>
              <a:buNone/>
            </a:pPr>
            <a:r>
              <a:rPr lang="ca" sz="1800">
                <a:solidFill>
                  <a:srgbClr val="FFFFFF"/>
                </a:solidFill>
              </a:rPr>
              <a:t>UOC.universitat</a:t>
            </a:r>
          </a:p>
        </p:txBody>
      </p:sp>
      <p:sp>
        <p:nvSpPr>
          <p:cNvPr id="44" name="Shape 44"/>
          <p:cNvSpPr txBox="1"/>
          <p:nvPr/>
        </p:nvSpPr>
        <p:spPr>
          <a:xfrm>
            <a:off x="468327" y="4216254"/>
            <a:ext cx="3057300" cy="280800"/>
          </a:xfrm>
          <a:prstGeom prst="rect">
            <a:avLst/>
          </a:prstGeom>
          <a:noFill/>
          <a:ln>
            <a:noFill/>
          </a:ln>
        </p:spPr>
        <p:txBody>
          <a:bodyPr lIns="91425" tIns="91425" rIns="91425" bIns="91425" anchor="ctr" anchorCtr="0">
            <a:noAutofit/>
          </a:bodyPr>
          <a:lstStyle/>
          <a:p>
            <a:pPr lvl="0" rtl="0">
              <a:spcBef>
                <a:spcPts val="0"/>
              </a:spcBef>
              <a:buNone/>
            </a:pPr>
            <a:r>
              <a:rPr lang="ca" sz="1800">
                <a:solidFill>
                  <a:srgbClr val="FFFFFF"/>
                </a:solidFill>
              </a:rPr>
              <a:t>@UOCuniversidad</a:t>
            </a:r>
          </a:p>
        </p:txBody>
      </p:sp>
      <p:sp>
        <p:nvSpPr>
          <p:cNvPr id="45" name="Shape 45"/>
          <p:cNvSpPr txBox="1"/>
          <p:nvPr/>
        </p:nvSpPr>
        <p:spPr>
          <a:xfrm>
            <a:off x="468327" y="4515026"/>
            <a:ext cx="3057300" cy="280800"/>
          </a:xfrm>
          <a:prstGeom prst="rect">
            <a:avLst/>
          </a:prstGeom>
          <a:noFill/>
          <a:ln>
            <a:noFill/>
          </a:ln>
        </p:spPr>
        <p:txBody>
          <a:bodyPr lIns="91425" tIns="91425" rIns="91425" bIns="91425" anchor="ctr" anchorCtr="0">
            <a:noAutofit/>
          </a:bodyPr>
          <a:lstStyle/>
          <a:p>
            <a:pPr lvl="0" rtl="0">
              <a:spcBef>
                <a:spcPts val="0"/>
              </a:spcBef>
              <a:buNone/>
            </a:pPr>
            <a:r>
              <a:rPr lang="ca" sz="1800">
                <a:solidFill>
                  <a:srgbClr val="FFFFFF"/>
                </a:solidFill>
              </a:rPr>
              <a:t>UOCuniversitat</a:t>
            </a:r>
          </a:p>
        </p:txBody>
      </p:sp>
      <p:pic>
        <p:nvPicPr>
          <p:cNvPr id="46" name="Shape 46"/>
          <p:cNvPicPr preferRelativeResize="0"/>
          <p:nvPr/>
        </p:nvPicPr>
        <p:blipFill>
          <a:blip r:embed="rId4">
            <a:alphaModFix/>
          </a:blip>
          <a:stretch>
            <a:fillRect/>
          </a:stretch>
        </p:blipFill>
        <p:spPr>
          <a:xfrm>
            <a:off x="233375" y="3998750"/>
            <a:ext cx="183987" cy="191349"/>
          </a:xfrm>
          <a:prstGeom prst="rect">
            <a:avLst/>
          </a:prstGeom>
          <a:noFill/>
          <a:ln>
            <a:noFill/>
          </a:ln>
        </p:spPr>
      </p:pic>
      <p:pic>
        <p:nvPicPr>
          <p:cNvPr id="47" name="Shape 47"/>
          <p:cNvPicPr preferRelativeResize="0"/>
          <p:nvPr/>
        </p:nvPicPr>
        <p:blipFill>
          <a:blip r:embed="rId5">
            <a:alphaModFix/>
          </a:blip>
          <a:stretch>
            <a:fillRect/>
          </a:stretch>
        </p:blipFill>
        <p:spPr>
          <a:xfrm>
            <a:off x="221109" y="4289063"/>
            <a:ext cx="208518" cy="171723"/>
          </a:xfrm>
          <a:prstGeom prst="rect">
            <a:avLst/>
          </a:prstGeom>
          <a:noFill/>
          <a:ln>
            <a:noFill/>
          </a:ln>
        </p:spPr>
      </p:pic>
      <p:pic>
        <p:nvPicPr>
          <p:cNvPr id="48" name="Shape 48"/>
          <p:cNvPicPr preferRelativeResize="0"/>
          <p:nvPr/>
        </p:nvPicPr>
        <p:blipFill>
          <a:blip r:embed="rId6">
            <a:alphaModFix/>
          </a:blip>
          <a:stretch>
            <a:fillRect/>
          </a:stretch>
        </p:blipFill>
        <p:spPr>
          <a:xfrm>
            <a:off x="233365" y="4559751"/>
            <a:ext cx="191346" cy="19134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Shape 6"/>
          <p:cNvPicPr preferRelativeResize="0"/>
          <p:nvPr/>
        </p:nvPicPr>
        <p:blipFill rotWithShape="1">
          <a:blip r:embed="rId6">
            <a:alphaModFix/>
          </a:blip>
          <a:srcRect/>
          <a:stretch/>
        </p:blipFill>
        <p:spPr>
          <a:xfrm>
            <a:off x="220302" y="233214"/>
            <a:ext cx="597300" cy="449700"/>
          </a:xfrm>
          <a:prstGeom prst="rect">
            <a:avLst/>
          </a:prstGeom>
          <a:noFill/>
          <a:ln>
            <a:noFill/>
          </a:ln>
        </p:spPr>
      </p:pic>
      <p:pic>
        <p:nvPicPr>
          <p:cNvPr id="7" name="Shape 7"/>
          <p:cNvPicPr preferRelativeResize="0"/>
          <p:nvPr/>
        </p:nvPicPr>
        <p:blipFill rotWithShape="1">
          <a:blip r:embed="rId7">
            <a:alphaModFix/>
          </a:blip>
          <a:srcRect r="-11731" b="-11731"/>
          <a:stretch/>
        </p:blipFill>
        <p:spPr>
          <a:xfrm>
            <a:off x="867600" y="287650"/>
            <a:ext cx="986400" cy="246900"/>
          </a:xfrm>
          <a:prstGeom prst="rect">
            <a:avLst/>
          </a:prstGeom>
          <a:noFill/>
          <a:ln>
            <a:noFill/>
          </a:ln>
        </p:spPr>
      </p:pic>
      <p:sp>
        <p:nvSpPr>
          <p:cNvPr id="8" name="Shape 8"/>
          <p:cNvSpPr/>
          <p:nvPr/>
        </p:nvSpPr>
        <p:spPr>
          <a:xfrm>
            <a:off x="220300" y="4889475"/>
            <a:ext cx="86661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9" name="Shape 9"/>
          <p:cNvSpPr/>
          <p:nvPr/>
        </p:nvSpPr>
        <p:spPr>
          <a:xfrm>
            <a:off x="869050" y="654175"/>
            <a:ext cx="73683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10" name="Shape 10"/>
          <p:cNvSpPr/>
          <p:nvPr/>
        </p:nvSpPr>
        <p:spPr>
          <a:xfrm>
            <a:off x="869050" y="239625"/>
            <a:ext cx="73683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11" name="Shape 11"/>
          <p:cNvSpPr/>
          <p:nvPr/>
        </p:nvSpPr>
        <p:spPr>
          <a:xfrm>
            <a:off x="8288950" y="654175"/>
            <a:ext cx="5973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sp>
        <p:nvSpPr>
          <p:cNvPr id="12" name="Shape 12"/>
          <p:cNvSpPr/>
          <p:nvPr/>
        </p:nvSpPr>
        <p:spPr>
          <a:xfrm>
            <a:off x="8288950" y="239050"/>
            <a:ext cx="597300" cy="288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pic>
        <p:nvPicPr>
          <p:cNvPr id="13" name="Shape 13"/>
          <p:cNvPicPr preferRelativeResize="0"/>
          <p:nvPr/>
        </p:nvPicPr>
        <p:blipFill>
          <a:blip r:embed="rId8">
            <a:alphaModFix/>
          </a:blip>
          <a:stretch>
            <a:fillRect/>
          </a:stretch>
        </p:blipFill>
        <p:spPr>
          <a:xfrm>
            <a:off x="8288950" y="287650"/>
            <a:ext cx="301625" cy="642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https://www.researchgate.net/publication/236683016/figure/fig3/AS:667778105241610@1536222115483/Side-by-side-comparison-of-4-left-and-our-pose-estimation-results-right-in-the.pp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hyperlink" Target="https://en.m.wikipedia.org/wiki/File:CRISP-DM_Process_Diagram.p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134100" y="883025"/>
            <a:ext cx="7752300" cy="2538900"/>
          </a:xfrm>
          <a:prstGeom prst="rect">
            <a:avLst/>
          </a:prstGeom>
        </p:spPr>
        <p:txBody>
          <a:bodyPr lIns="91425" tIns="91425" rIns="91425" bIns="91425" anchor="t" anchorCtr="0">
            <a:noAutofit/>
          </a:bodyPr>
          <a:lstStyle/>
          <a:p>
            <a:pPr marL="179705"/>
            <a:r>
              <a:rPr lang="en-GB" sz="2400" b="1" dirty="0">
                <a:solidFill>
                  <a:schemeClr val="bg1"/>
                </a:solidFill>
                <a:effectLst/>
                <a:latin typeface="Times New Roman" panose="02020603050405020304" pitchFamily="18" charset="0"/>
                <a:ea typeface="Times New Roman" panose="02020603050405020304" pitchFamily="18" charset="0"/>
              </a:rPr>
              <a:t>Empirical Study of Dimensionality Reduction Methodologies for Pose Comparison problems using Computer Vision</a:t>
            </a:r>
            <a:endParaRPr lang="en-DE" sz="2400" dirty="0">
              <a:solidFill>
                <a:schemeClr val="bg1"/>
              </a:solidFill>
              <a:effectLst/>
              <a:latin typeface="Times New Roman" panose="02020603050405020304" pitchFamily="18" charset="0"/>
              <a:ea typeface="Times New Roman" panose="02020603050405020304" pitchFamily="18" charset="0"/>
            </a:endParaRPr>
          </a:p>
        </p:txBody>
      </p:sp>
      <p:sp>
        <p:nvSpPr>
          <p:cNvPr id="54" name="Shape 54"/>
          <p:cNvSpPr txBox="1">
            <a:spLocks noGrp="1"/>
          </p:cNvSpPr>
          <p:nvPr>
            <p:ph type="subTitle" idx="1"/>
          </p:nvPr>
        </p:nvSpPr>
        <p:spPr>
          <a:xfrm>
            <a:off x="1134100" y="3574325"/>
            <a:ext cx="7752300" cy="1300800"/>
          </a:xfrm>
          <a:prstGeom prst="rect">
            <a:avLst/>
          </a:prstGeom>
        </p:spPr>
        <p:txBody>
          <a:bodyPr lIns="91425" tIns="91425" rIns="91425" bIns="91425" anchor="t" anchorCtr="0">
            <a:noAutofit/>
          </a:bodyPr>
          <a:lstStyle/>
          <a:p>
            <a:pPr lvl="0">
              <a:spcBef>
                <a:spcPts val="0"/>
              </a:spcBef>
              <a:buClr>
                <a:schemeClr val="dk1"/>
              </a:buClr>
              <a:buSzPct val="45833"/>
              <a:buFont typeface="Arial"/>
              <a:buNone/>
            </a:pPr>
            <a:r>
              <a:rPr lang="ca" dirty="0"/>
              <a:t>Daniel Gerald O</a:t>
            </a:r>
            <a:r>
              <a:rPr lang="en-GB" dirty="0"/>
              <a:t>r</a:t>
            </a:r>
            <a:r>
              <a:rPr lang="ca" dirty="0"/>
              <a:t>begoso Barrantes</a:t>
            </a:r>
            <a:endParaRPr dirty="0"/>
          </a:p>
        </p:txBody>
      </p:sp>
      <p:sp>
        <p:nvSpPr>
          <p:cNvPr id="55" name="Shape 55"/>
          <p:cNvSpPr/>
          <p:nvPr/>
        </p:nvSpPr>
        <p:spPr>
          <a:xfrm>
            <a:off x="220299" y="3574325"/>
            <a:ext cx="913800" cy="441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a:solidFill>
                <a:srgbClr val="FFFFFF"/>
              </a:solidFill>
              <a:latin typeface="Calibri"/>
              <a:ea typeface="Calibri"/>
              <a:cs typeface="Calibri"/>
              <a:sym typeface="Calibri"/>
            </a:endParaRPr>
          </a:p>
        </p:txBody>
      </p:sp>
      <p:sp>
        <p:nvSpPr>
          <p:cNvPr id="56" name="Shape 56"/>
          <p:cNvSpPr/>
          <p:nvPr/>
        </p:nvSpPr>
        <p:spPr>
          <a:xfrm>
            <a:off x="1210251" y="3574325"/>
            <a:ext cx="7676100" cy="44100"/>
          </a:xfrm>
          <a:prstGeom prst="rect">
            <a:avLst/>
          </a:prstGeom>
          <a:solidFill>
            <a:srgbClr val="73EDFF"/>
          </a:solidFill>
          <a:ln>
            <a:noFill/>
          </a:ln>
        </p:spPr>
        <p:txBody>
          <a:bodyPr lIns="91425" tIns="45700" rIns="91425" bIns="45700" anchor="ctr" anchorCtr="0">
            <a:noAutofit/>
          </a:bodyPr>
          <a:lstStyle/>
          <a:p>
            <a:pPr marL="0" marR="0" lvl="0" indent="0" algn="ctr" rtl="0">
              <a:spcBef>
                <a:spcPts val="0"/>
              </a:spcBef>
              <a:buNone/>
            </a:pPr>
            <a:endParaRPr sz="1600" b="0" i="0" u="none" strike="noStrike" cap="none">
              <a:solidFill>
                <a:srgbClr val="FFFFFF"/>
              </a:solidFill>
              <a:latin typeface="Calibri"/>
              <a:ea typeface="Calibri"/>
              <a:cs typeface="Calibri"/>
              <a:sym typeface="Calibri"/>
            </a:endParaRPr>
          </a:p>
        </p:txBody>
      </p:sp>
      <p:pic>
        <p:nvPicPr>
          <p:cNvPr id="3" name="Picture 2" descr="A black text on a white background&#10;&#10;Description automatically generated with medium confidence">
            <a:extLst>
              <a:ext uri="{FF2B5EF4-FFF2-40B4-BE49-F238E27FC236}">
                <a16:creationId xmlns:a16="http://schemas.microsoft.com/office/drawing/2014/main" id="{BA66D3CF-7881-27E9-B97E-372020B1C448}"/>
              </a:ext>
            </a:extLst>
          </p:cNvPr>
          <p:cNvPicPr>
            <a:picLocks noChangeAspect="1"/>
          </p:cNvPicPr>
          <p:nvPr/>
        </p:nvPicPr>
        <p:blipFill rotWithShape="1">
          <a:blip r:embed="rId3"/>
          <a:srcRect t="-414" b="1464"/>
          <a:stretch/>
        </p:blipFill>
        <p:spPr>
          <a:xfrm>
            <a:off x="2646484" y="241200"/>
            <a:ext cx="2652346" cy="676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772475" y="1338943"/>
            <a:ext cx="3799526" cy="3085657"/>
          </a:xfrm>
          <a:prstGeom prst="rect">
            <a:avLst/>
          </a:prstGeom>
        </p:spPr>
        <p:txBody>
          <a:bodyPr lIns="91425" tIns="91425" rIns="91425" bIns="91425" anchor="t" anchorCtr="0">
            <a:noAutofit/>
          </a:bodyPr>
          <a:lstStyle/>
          <a:p>
            <a:pPr algn="l"/>
            <a:r>
              <a:rPr lang="en-GB" sz="1200" dirty="0"/>
              <a:t>In this phase, we tried to understand the business problems needed to be solved and collect the data with the necessary characteristics.  </a:t>
            </a:r>
          </a:p>
          <a:p>
            <a:pPr marL="171450" indent="-171450" algn="l">
              <a:buFont typeface="Arial" panose="020B0604020202020204" pitchFamily="34" charset="0"/>
              <a:buChar char="•"/>
            </a:pPr>
            <a:r>
              <a:rPr lang="en-GB" sz="1200" dirty="0"/>
              <a:t>Computing resources needed to develop this research.</a:t>
            </a:r>
          </a:p>
          <a:p>
            <a:pPr marL="171450" indent="-171450" algn="l">
              <a:buFont typeface="Arial" panose="020B0604020202020204" pitchFamily="34" charset="0"/>
              <a:buChar char="•"/>
            </a:pPr>
            <a:r>
              <a:rPr lang="en-GB" sz="1200" dirty="0"/>
              <a:t>Libraries and software needed to develop the code.</a:t>
            </a:r>
          </a:p>
          <a:p>
            <a:pPr marL="171450" indent="-171450" algn="l">
              <a:buFont typeface="Arial" panose="020B0604020202020204" pitchFamily="34" charset="0"/>
              <a:buChar char="•"/>
            </a:pPr>
            <a:r>
              <a:rPr lang="en-GB" sz="1200" dirty="0"/>
              <a:t>Methodology used for this research.</a:t>
            </a:r>
          </a:p>
          <a:p>
            <a:pPr marL="171450" indent="-171450" algn="l">
              <a:buFont typeface="Arial" panose="020B0604020202020204" pitchFamily="34" charset="0"/>
              <a:buChar char="•"/>
            </a:pPr>
            <a:r>
              <a:rPr lang="en-GB" sz="1200" dirty="0"/>
              <a:t>Type of data we need to implement the dimensionality reduction techniques.</a:t>
            </a:r>
          </a:p>
          <a:p>
            <a:pPr algn="l">
              <a:buFont typeface="Arial" panose="020B0604020202020204" pitchFamily="34" charset="0"/>
              <a:buChar char="•"/>
            </a:pPr>
            <a:endParaRPr lang="en-GB" sz="1200" dirty="0"/>
          </a:p>
        </p:txBody>
      </p:sp>
      <p:sp>
        <p:nvSpPr>
          <p:cNvPr id="108" name="Shape 108"/>
          <p:cNvSpPr txBox="1">
            <a:spLocks noGrp="1"/>
          </p:cNvSpPr>
          <p:nvPr>
            <p:ph type="title"/>
          </p:nvPr>
        </p:nvSpPr>
        <p:spPr>
          <a:xfrm>
            <a:off x="772475" y="648025"/>
            <a:ext cx="7430100" cy="440546"/>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Experiment design (2) – Business Understanding and Data Understanding</a:t>
            </a:r>
          </a:p>
          <a:p>
            <a:pPr lvl="0">
              <a:spcBef>
                <a:spcPts val="0"/>
              </a:spcBef>
            </a:pPr>
            <a:endParaRPr dirty="0"/>
          </a:p>
        </p:txBody>
      </p:sp>
      <p:pic>
        <p:nvPicPr>
          <p:cNvPr id="4" name="Picture 3" descr="A person and person standing in a room&#10;&#10;Description automatically generated with medium confidence">
            <a:extLst>
              <a:ext uri="{FF2B5EF4-FFF2-40B4-BE49-F238E27FC236}">
                <a16:creationId xmlns:a16="http://schemas.microsoft.com/office/drawing/2014/main" id="{ACE8D7F9-6B47-A87E-1512-C80F55D7B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6754" y="1338943"/>
            <a:ext cx="3759000" cy="2667000"/>
          </a:xfrm>
          <a:prstGeom prst="rect">
            <a:avLst/>
          </a:prstGeom>
        </p:spPr>
      </p:pic>
    </p:spTree>
    <p:extLst>
      <p:ext uri="{BB962C8B-B14F-4D97-AF65-F5344CB8AC3E}">
        <p14:creationId xmlns:p14="http://schemas.microsoft.com/office/powerpoint/2010/main" val="751112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772475" y="1338943"/>
            <a:ext cx="3799526" cy="3085657"/>
          </a:xfrm>
          <a:prstGeom prst="rect">
            <a:avLst/>
          </a:prstGeom>
        </p:spPr>
        <p:txBody>
          <a:bodyPr lIns="91425" tIns="91425" rIns="91425" bIns="91425" anchor="t" anchorCtr="0">
            <a:noAutofit/>
          </a:bodyPr>
          <a:lstStyle/>
          <a:p>
            <a:pPr algn="l"/>
            <a:r>
              <a:rPr lang="en-GB" sz="1200" dirty="0"/>
              <a:t>This phase seeks to prepare the data to be used by the machine learning algorithms. </a:t>
            </a:r>
          </a:p>
          <a:p>
            <a:pPr marL="171450" indent="-171450" algn="l">
              <a:buFont typeface="Arial" panose="020B0604020202020204" pitchFamily="34" charset="0"/>
              <a:buChar char="•"/>
            </a:pPr>
            <a:r>
              <a:rPr lang="en-GB" sz="1200" dirty="0"/>
              <a:t>A dataset is created and pre-processed from the original raw data with 76 dimensions.</a:t>
            </a:r>
          </a:p>
          <a:p>
            <a:pPr marL="171450" indent="-171450" algn="l">
              <a:buFont typeface="Arial" panose="020B0604020202020204" pitchFamily="34" charset="0"/>
              <a:buChar char="•"/>
            </a:pPr>
            <a:r>
              <a:rPr lang="en-GB" sz="1200" dirty="0"/>
              <a:t>Feature engineering techniques are implemented, obtaining 105 dimensions.</a:t>
            </a:r>
          </a:p>
          <a:p>
            <a:pPr marL="171450" indent="-171450" algn="l">
              <a:buFontTx/>
              <a:buChar char="-"/>
            </a:pPr>
            <a:r>
              <a:rPr lang="en-GB" sz="1200" dirty="0"/>
              <a:t>Angle calculation</a:t>
            </a:r>
          </a:p>
          <a:p>
            <a:pPr marL="171450" indent="-171450" algn="l">
              <a:buFontTx/>
              <a:buChar char="-"/>
            </a:pPr>
            <a:r>
              <a:rPr lang="en-GB" sz="1200" dirty="0"/>
              <a:t>Error calculation</a:t>
            </a:r>
          </a:p>
          <a:p>
            <a:pPr marL="171450" indent="-171450" algn="l">
              <a:buFontTx/>
              <a:buChar char="-"/>
            </a:pPr>
            <a:r>
              <a:rPr lang="en-GB" sz="1200" dirty="0"/>
              <a:t>Sequence alignment</a:t>
            </a:r>
          </a:p>
          <a:p>
            <a:pPr marL="171450" indent="-171450" algn="l">
              <a:buFontTx/>
              <a:buChar char="-"/>
            </a:pPr>
            <a:r>
              <a:rPr lang="en-GB" sz="1200" dirty="0"/>
              <a:t>Creation of synthetic data (imbalanced dataset)</a:t>
            </a:r>
          </a:p>
          <a:p>
            <a:pPr marL="171450" indent="-171450">
              <a:buFont typeface="Arial" panose="020B0604020202020204" pitchFamily="34" charset="0"/>
              <a:buChar char="•"/>
            </a:pPr>
            <a:r>
              <a:rPr lang="en-GB" sz="1200" dirty="0"/>
              <a:t>Feature selection techniques like Random Forest and ANOVA implemented. The landmark angles are selected, with a total of 15 dimensions.</a:t>
            </a:r>
          </a:p>
          <a:p>
            <a:pPr marL="171450" indent="-171450" algn="l">
              <a:buFont typeface="Arial" panose="020B0604020202020204" pitchFamily="34" charset="0"/>
              <a:buChar char="•"/>
            </a:pPr>
            <a:endParaRPr lang="en-GB" sz="1200" dirty="0"/>
          </a:p>
        </p:txBody>
      </p:sp>
      <p:sp>
        <p:nvSpPr>
          <p:cNvPr id="108" name="Shape 108"/>
          <p:cNvSpPr txBox="1">
            <a:spLocks noGrp="1"/>
          </p:cNvSpPr>
          <p:nvPr>
            <p:ph type="title"/>
          </p:nvPr>
        </p:nvSpPr>
        <p:spPr>
          <a:xfrm>
            <a:off x="772475" y="648025"/>
            <a:ext cx="7430100" cy="440546"/>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Experiment design (3) – Data preparation and Modelling</a:t>
            </a:r>
          </a:p>
          <a:p>
            <a:pPr lvl="0">
              <a:spcBef>
                <a:spcPts val="0"/>
              </a:spcBef>
            </a:pPr>
            <a:endParaRPr dirty="0"/>
          </a:p>
        </p:txBody>
      </p:sp>
      <p:sp>
        <p:nvSpPr>
          <p:cNvPr id="2" name="Shape 106">
            <a:extLst>
              <a:ext uri="{FF2B5EF4-FFF2-40B4-BE49-F238E27FC236}">
                <a16:creationId xmlns:a16="http://schemas.microsoft.com/office/drawing/2014/main" id="{4548BD97-FC3E-7ACA-404D-CB7BD9E33927}"/>
              </a:ext>
            </a:extLst>
          </p:cNvPr>
          <p:cNvSpPr txBox="1">
            <a:spLocks/>
          </p:cNvSpPr>
          <p:nvPr/>
        </p:nvSpPr>
        <p:spPr>
          <a:xfrm>
            <a:off x="4487525" y="1338942"/>
            <a:ext cx="3799526" cy="308565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1pPr>
            <a:lvl2pPr marR="0" lvl="1"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2pPr>
            <a:lvl3pPr marR="0" lvl="2"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3pPr>
            <a:lvl4pPr marR="0" lvl="3"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4pPr>
            <a:lvl5pPr marR="0" lvl="4"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5pPr>
            <a:lvl6pPr marR="0" lvl="5"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6pPr>
            <a:lvl7pPr marR="0" lvl="6"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7pPr>
            <a:lvl8pPr marR="0" lvl="7"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8pPr>
            <a:lvl9pPr marR="0" lvl="8"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9pPr>
          </a:lstStyle>
          <a:p>
            <a:pPr marL="171450" indent="-171450">
              <a:buFont typeface="Arial" panose="020B0604020202020204" pitchFamily="34" charset="0"/>
              <a:buChar char="•"/>
            </a:pPr>
            <a:r>
              <a:rPr lang="en-GB" sz="1200" dirty="0"/>
              <a:t>Feature extraction techniques as PCA were implemented, 3 new synthetic dimensions are added to the reduced dataset.</a:t>
            </a:r>
          </a:p>
          <a:p>
            <a:pPr marL="171450" indent="-171450">
              <a:buFont typeface="Arial" panose="020B0604020202020204" pitchFamily="34" charset="0"/>
              <a:buChar char="•"/>
            </a:pPr>
            <a:r>
              <a:rPr lang="en-GB" sz="1200" dirty="0"/>
              <a:t>Two different use cases are developed: Baseline use case and experimental use case</a:t>
            </a:r>
          </a:p>
          <a:p>
            <a:pPr marL="171450" indent="-171450">
              <a:buFont typeface="Arial" panose="020B0604020202020204" pitchFamily="34" charset="0"/>
              <a:buChar char="•"/>
            </a:pPr>
            <a:r>
              <a:rPr lang="en-GB" sz="1200" dirty="0"/>
              <a:t>The results are measured in terms of:</a:t>
            </a:r>
          </a:p>
          <a:p>
            <a:pPr marL="171450" indent="-171450">
              <a:buFontTx/>
              <a:buChar char="-"/>
            </a:pPr>
            <a:r>
              <a:rPr lang="en-GB" sz="1200" dirty="0"/>
              <a:t>Training and validation accuracy and loss.</a:t>
            </a:r>
          </a:p>
          <a:p>
            <a:pPr marL="171450" indent="-171450">
              <a:buFontTx/>
              <a:buChar char="-"/>
            </a:pPr>
            <a:r>
              <a:rPr lang="en-GB" sz="1200" dirty="0"/>
              <a:t>Matrix confusion</a:t>
            </a:r>
          </a:p>
          <a:p>
            <a:pPr marL="171450" indent="-171450">
              <a:buFontTx/>
              <a:buChar char="-"/>
            </a:pPr>
            <a:r>
              <a:rPr lang="en-GB" sz="1200" dirty="0"/>
              <a:t>Training time </a:t>
            </a:r>
          </a:p>
          <a:p>
            <a:pPr marL="171450" indent="-171450">
              <a:buFontTx/>
              <a:buChar char="-"/>
            </a:pPr>
            <a:r>
              <a:rPr lang="en-GB" sz="1200" dirty="0"/>
              <a:t>CO2 footprint.</a:t>
            </a:r>
          </a:p>
          <a:p>
            <a:pPr>
              <a:buFont typeface="Arial" panose="020B0604020202020204" pitchFamily="34" charset="0"/>
              <a:buChar char="•"/>
            </a:pPr>
            <a:endParaRPr lang="en-GB" sz="1200" dirty="0"/>
          </a:p>
        </p:txBody>
      </p:sp>
    </p:spTree>
    <p:extLst>
      <p:ext uri="{BB962C8B-B14F-4D97-AF65-F5344CB8AC3E}">
        <p14:creationId xmlns:p14="http://schemas.microsoft.com/office/powerpoint/2010/main" val="316520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8" name="Shape 108"/>
          <p:cNvSpPr txBox="1">
            <a:spLocks noGrp="1"/>
          </p:cNvSpPr>
          <p:nvPr>
            <p:ph type="title"/>
          </p:nvPr>
        </p:nvSpPr>
        <p:spPr>
          <a:xfrm>
            <a:off x="772475" y="648025"/>
            <a:ext cx="7430100" cy="440546"/>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Results(1)</a:t>
            </a:r>
          </a:p>
          <a:p>
            <a:pPr lvl="0">
              <a:spcBef>
                <a:spcPts val="0"/>
              </a:spcBef>
            </a:pPr>
            <a:endParaRPr dirty="0"/>
          </a:p>
        </p:txBody>
      </p:sp>
      <p:sp>
        <p:nvSpPr>
          <p:cNvPr id="3" name="TextBox 2">
            <a:extLst>
              <a:ext uri="{FF2B5EF4-FFF2-40B4-BE49-F238E27FC236}">
                <a16:creationId xmlns:a16="http://schemas.microsoft.com/office/drawing/2014/main" id="{117462D9-7EEF-B562-C83F-2D076FF041F3}"/>
              </a:ext>
            </a:extLst>
          </p:cNvPr>
          <p:cNvSpPr txBox="1"/>
          <p:nvPr/>
        </p:nvSpPr>
        <p:spPr>
          <a:xfrm>
            <a:off x="1076173" y="4403975"/>
            <a:ext cx="6991651" cy="461665"/>
          </a:xfrm>
          <a:prstGeom prst="rect">
            <a:avLst/>
          </a:prstGeom>
          <a:noFill/>
        </p:spPr>
        <p:txBody>
          <a:bodyPr wrap="square" rtlCol="0">
            <a:spAutoFit/>
          </a:bodyPr>
          <a:lstStyle/>
          <a:p>
            <a:r>
              <a:rPr lang="en-DE" sz="1200" dirty="0">
                <a:solidFill>
                  <a:srgbClr val="000078"/>
                </a:solidFill>
              </a:rPr>
              <a:t>The results obtained allowed us to understand that angles formed between the upper landmarks of the human body are key, when trying to understand the correctness of the squat.</a:t>
            </a:r>
          </a:p>
        </p:txBody>
      </p:sp>
      <p:graphicFrame>
        <p:nvGraphicFramePr>
          <p:cNvPr id="5" name="Table 5">
            <a:extLst>
              <a:ext uri="{FF2B5EF4-FFF2-40B4-BE49-F238E27FC236}">
                <a16:creationId xmlns:a16="http://schemas.microsoft.com/office/drawing/2014/main" id="{22054643-FACB-B21B-D465-9C941AAEBEB4}"/>
              </a:ext>
            </a:extLst>
          </p:cNvPr>
          <p:cNvGraphicFramePr>
            <a:graphicFrameLocks noGrp="1"/>
          </p:cNvGraphicFramePr>
          <p:nvPr>
            <p:extLst>
              <p:ext uri="{D42A27DB-BD31-4B8C-83A1-F6EECF244321}">
                <p14:modId xmlns:p14="http://schemas.microsoft.com/office/powerpoint/2010/main" val="3080715837"/>
              </p:ext>
            </p:extLst>
          </p:nvPr>
        </p:nvGraphicFramePr>
        <p:xfrm>
          <a:off x="1018249" y="1088571"/>
          <a:ext cx="7107500" cy="3291840"/>
        </p:xfrm>
        <a:graphic>
          <a:graphicData uri="http://schemas.openxmlformats.org/drawingml/2006/table">
            <a:tbl>
              <a:tblPr firstRow="1" bandRow="1">
                <a:tableStyleId>{5C22544A-7EE6-4342-B048-85BDC9FD1C3A}</a:tableStyleId>
              </a:tblPr>
              <a:tblGrid>
                <a:gridCol w="1391581">
                  <a:extLst>
                    <a:ext uri="{9D8B030D-6E8A-4147-A177-3AD203B41FA5}">
                      <a16:colId xmlns:a16="http://schemas.microsoft.com/office/drawing/2014/main" val="3688363083"/>
                    </a:ext>
                  </a:extLst>
                </a:gridCol>
                <a:gridCol w="2766835">
                  <a:extLst>
                    <a:ext uri="{9D8B030D-6E8A-4147-A177-3AD203B41FA5}">
                      <a16:colId xmlns:a16="http://schemas.microsoft.com/office/drawing/2014/main" val="3401571679"/>
                    </a:ext>
                  </a:extLst>
                </a:gridCol>
                <a:gridCol w="2949084">
                  <a:extLst>
                    <a:ext uri="{9D8B030D-6E8A-4147-A177-3AD203B41FA5}">
                      <a16:colId xmlns:a16="http://schemas.microsoft.com/office/drawing/2014/main" val="326464110"/>
                    </a:ext>
                  </a:extLst>
                </a:gridCol>
              </a:tblGrid>
              <a:tr h="456472">
                <a:tc>
                  <a:txBody>
                    <a:bodyPr/>
                    <a:lstStyle/>
                    <a:p>
                      <a:r>
                        <a:rPr lang="en-DE" sz="1200" dirty="0"/>
                        <a:t>Metrics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Baselines Use case – No dimensionality reduction. CNN model trained for 200 epochs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Experimental Use Case – Dimensionality reduction applied. CNN model trained for 200 epochs</a:t>
                      </a:r>
                    </a:p>
                  </a:txBody>
                  <a:tcPr/>
                </a:tc>
                <a:extLst>
                  <a:ext uri="{0D108BD9-81ED-4DB2-BD59-A6C34878D82A}">
                    <a16:rowId xmlns:a16="http://schemas.microsoft.com/office/drawing/2014/main" val="1004215225"/>
                  </a:ext>
                </a:extLst>
              </a:tr>
              <a:tr h="195631">
                <a:tc>
                  <a:txBody>
                    <a:bodyPr/>
                    <a:lstStyle/>
                    <a:p>
                      <a:r>
                        <a:rPr lang="en-GB" sz="1050" b="1" dirty="0"/>
                        <a:t>Training accuracy </a:t>
                      </a:r>
                      <a:endParaRPr lang="en-DE" sz="1050" b="1" dirty="0"/>
                    </a:p>
                  </a:txBody>
                  <a:tcPr/>
                </a:tc>
                <a:tc>
                  <a:txBody>
                    <a:bodyPr/>
                    <a:lstStyle/>
                    <a:p>
                      <a:r>
                        <a:rPr lang="en-GB" sz="1050" dirty="0"/>
                        <a:t>0.88 after 100 epochs </a:t>
                      </a:r>
                      <a:endParaRPr lang="en-DE" sz="1050" dirty="0"/>
                    </a:p>
                  </a:txBody>
                  <a:tcPr/>
                </a:tc>
                <a:tc>
                  <a:txBody>
                    <a:bodyPr/>
                    <a:lstStyle/>
                    <a:p>
                      <a:r>
                        <a:rPr lang="en-GB" sz="1050" dirty="0"/>
                        <a:t>0.92 after 25 epochs</a:t>
                      </a:r>
                      <a:endParaRPr lang="en-DE" sz="1050" dirty="0"/>
                    </a:p>
                  </a:txBody>
                  <a:tcPr/>
                </a:tc>
                <a:extLst>
                  <a:ext uri="{0D108BD9-81ED-4DB2-BD59-A6C34878D82A}">
                    <a16:rowId xmlns:a16="http://schemas.microsoft.com/office/drawing/2014/main" val="2812153381"/>
                  </a:ext>
                </a:extLst>
              </a:tr>
              <a:tr h="195631">
                <a:tc>
                  <a:txBody>
                    <a:bodyPr/>
                    <a:lstStyle/>
                    <a:p>
                      <a:r>
                        <a:rPr lang="en-DE" sz="1050" b="1" dirty="0"/>
                        <a:t>Trainig loss</a:t>
                      </a:r>
                    </a:p>
                  </a:txBody>
                  <a:tcPr/>
                </a:tc>
                <a:tc>
                  <a:txBody>
                    <a:bodyPr/>
                    <a:lstStyle/>
                    <a:p>
                      <a:r>
                        <a:rPr lang="en-GB" sz="1050" dirty="0"/>
                        <a:t>0.20 after almost 200 epochs</a:t>
                      </a:r>
                      <a:endParaRPr lang="en-DE" sz="1050" dirty="0"/>
                    </a:p>
                  </a:txBody>
                  <a:tcPr/>
                </a:tc>
                <a:tc>
                  <a:txBody>
                    <a:bodyPr/>
                    <a:lstStyle/>
                    <a:p>
                      <a:r>
                        <a:rPr lang="en-GB" sz="1050" dirty="0"/>
                        <a:t>0.20 after 50 epochs</a:t>
                      </a:r>
                      <a:endParaRPr lang="en-DE" sz="1050" dirty="0"/>
                    </a:p>
                  </a:txBody>
                  <a:tcPr/>
                </a:tc>
                <a:extLst>
                  <a:ext uri="{0D108BD9-81ED-4DB2-BD59-A6C34878D82A}">
                    <a16:rowId xmlns:a16="http://schemas.microsoft.com/office/drawing/2014/main" val="2624251620"/>
                  </a:ext>
                </a:extLst>
              </a:tr>
              <a:tr h="3260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b="1" dirty="0"/>
                        <a:t>Validation accuracy </a:t>
                      </a:r>
                      <a:endParaRPr lang="en-DE" sz="1050" b="1" dirty="0"/>
                    </a:p>
                    <a:p>
                      <a:endParaRPr lang="en-DE" sz="1050" b="1" dirty="0"/>
                    </a:p>
                  </a:txBody>
                  <a:tcPr/>
                </a:tc>
                <a:tc>
                  <a:txBody>
                    <a:bodyPr/>
                    <a:lstStyle/>
                    <a:p>
                      <a:r>
                        <a:rPr lang="en-GB" sz="1050" dirty="0"/>
                        <a:t>0.90 after 100 epochs </a:t>
                      </a:r>
                      <a:endParaRPr lang="en-DE" sz="1050" dirty="0"/>
                    </a:p>
                  </a:txBody>
                  <a:tcPr/>
                </a:tc>
                <a:tc>
                  <a:txBody>
                    <a:bodyPr/>
                    <a:lstStyle/>
                    <a:p>
                      <a:r>
                        <a:rPr lang="en-GB" sz="1050" dirty="0"/>
                        <a:t>0.95 after 25 epochs</a:t>
                      </a:r>
                      <a:endParaRPr lang="en-DE" sz="1050" dirty="0"/>
                    </a:p>
                  </a:txBody>
                  <a:tcPr/>
                </a:tc>
                <a:extLst>
                  <a:ext uri="{0D108BD9-81ED-4DB2-BD59-A6C34878D82A}">
                    <a16:rowId xmlns:a16="http://schemas.microsoft.com/office/drawing/2014/main" val="3362443352"/>
                  </a:ext>
                </a:extLst>
              </a:tr>
              <a:tr h="195631">
                <a:tc>
                  <a:txBody>
                    <a:bodyPr/>
                    <a:lstStyle/>
                    <a:p>
                      <a:r>
                        <a:rPr lang="en-DE" sz="1050" b="1" dirty="0"/>
                        <a:t>Validation loss</a:t>
                      </a:r>
                    </a:p>
                  </a:txBody>
                  <a:tcPr/>
                </a:tc>
                <a:tc>
                  <a:txBody>
                    <a:bodyPr/>
                    <a:lstStyle/>
                    <a:p>
                      <a:r>
                        <a:rPr lang="en-GB" sz="1050" dirty="0"/>
                        <a:t>0.16 after 200 epochs</a:t>
                      </a:r>
                      <a:endParaRPr lang="en-DE" sz="1050" dirty="0"/>
                    </a:p>
                  </a:txBody>
                  <a:tcPr/>
                </a:tc>
                <a:tc>
                  <a:txBody>
                    <a:bodyPr/>
                    <a:lstStyle/>
                    <a:p>
                      <a:r>
                        <a:rPr lang="en-GB" sz="1050" dirty="0"/>
                        <a:t>0.10 after 100 epochs</a:t>
                      </a:r>
                      <a:endParaRPr lang="en-DE" sz="1050" dirty="0"/>
                    </a:p>
                  </a:txBody>
                  <a:tcPr/>
                </a:tc>
                <a:extLst>
                  <a:ext uri="{0D108BD9-81ED-4DB2-BD59-A6C34878D82A}">
                    <a16:rowId xmlns:a16="http://schemas.microsoft.com/office/drawing/2014/main" val="3978052035"/>
                  </a:ext>
                </a:extLst>
              </a:tr>
              <a:tr h="195631">
                <a:tc>
                  <a:txBody>
                    <a:bodyPr/>
                    <a:lstStyle/>
                    <a:p>
                      <a:r>
                        <a:rPr lang="en-DE" sz="1050" b="1" dirty="0"/>
                        <a:t>Training time</a:t>
                      </a:r>
                    </a:p>
                  </a:txBody>
                  <a:tcPr/>
                </a:tc>
                <a:tc>
                  <a:txBody>
                    <a:bodyPr/>
                    <a:lstStyle/>
                    <a:p>
                      <a:r>
                        <a:rPr lang="en-DE" sz="1050" dirty="0"/>
                        <a:t>7.83 seconds – 100 dims</a:t>
                      </a:r>
                    </a:p>
                  </a:txBody>
                  <a:tcPr/>
                </a:tc>
                <a:tc>
                  <a:txBody>
                    <a:bodyPr/>
                    <a:lstStyle/>
                    <a:p>
                      <a:r>
                        <a:rPr lang="en-GB" sz="1050" dirty="0"/>
                        <a:t>4.90 seconds -18 dims</a:t>
                      </a:r>
                      <a:endParaRPr lang="en-DE" sz="1050" dirty="0"/>
                    </a:p>
                  </a:txBody>
                  <a:tcPr/>
                </a:tc>
                <a:extLst>
                  <a:ext uri="{0D108BD9-81ED-4DB2-BD59-A6C34878D82A}">
                    <a16:rowId xmlns:a16="http://schemas.microsoft.com/office/drawing/2014/main" val="3317909877"/>
                  </a:ext>
                </a:extLst>
              </a:tr>
              <a:tr h="195631">
                <a:tc>
                  <a:txBody>
                    <a:bodyPr/>
                    <a:lstStyle/>
                    <a:p>
                      <a:r>
                        <a:rPr lang="en-DE" sz="1050" b="1" dirty="0"/>
                        <a:t>Accuracy test</a:t>
                      </a:r>
                    </a:p>
                  </a:txBody>
                  <a:tcPr/>
                </a:tc>
                <a:tc>
                  <a:txBody>
                    <a:bodyPr/>
                    <a:lstStyle/>
                    <a:p>
                      <a:r>
                        <a:rPr lang="en-DE" sz="1050" dirty="0"/>
                        <a:t>0.932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t>0.953</a:t>
                      </a:r>
                    </a:p>
                  </a:txBody>
                  <a:tcPr/>
                </a:tc>
                <a:extLst>
                  <a:ext uri="{0D108BD9-81ED-4DB2-BD59-A6C34878D82A}">
                    <a16:rowId xmlns:a16="http://schemas.microsoft.com/office/drawing/2014/main" val="35741855"/>
                  </a:ext>
                </a:extLst>
              </a:tr>
              <a:tr h="326052">
                <a:tc>
                  <a:txBody>
                    <a:bodyPr/>
                    <a:lstStyle/>
                    <a:p>
                      <a:r>
                        <a:rPr lang="en-DE" sz="1050" b="1" dirty="0"/>
                        <a:t>Matrix confusion</a:t>
                      </a:r>
                    </a:p>
                  </a:txBody>
                  <a:tcPr/>
                </a:tc>
                <a:tc>
                  <a:txBody>
                    <a:bodyPr/>
                    <a:lstStyle/>
                    <a:p>
                      <a:r>
                        <a:rPr lang="en-GB" sz="1050" dirty="0"/>
                        <a:t>good results, but lacks precision with the correct label</a:t>
                      </a:r>
                      <a:endParaRPr lang="en-DE" sz="1050" dirty="0"/>
                    </a:p>
                  </a:txBody>
                  <a:tcPr/>
                </a:tc>
                <a:tc>
                  <a:txBody>
                    <a:bodyPr/>
                    <a:lstStyle/>
                    <a:p>
                      <a:r>
                        <a:rPr lang="en-GB" sz="1050" dirty="0"/>
                        <a:t>better results, but still lacks a bit precision with the correct label</a:t>
                      </a:r>
                      <a:endParaRPr lang="en-DE" sz="1050" dirty="0"/>
                    </a:p>
                  </a:txBody>
                  <a:tcPr/>
                </a:tc>
                <a:extLst>
                  <a:ext uri="{0D108BD9-81ED-4DB2-BD59-A6C34878D82A}">
                    <a16:rowId xmlns:a16="http://schemas.microsoft.com/office/drawing/2014/main" val="247793006"/>
                  </a:ext>
                </a:extLst>
              </a:tr>
              <a:tr h="326052">
                <a:tc>
                  <a:txBody>
                    <a:bodyPr/>
                    <a:lstStyle/>
                    <a:p>
                      <a:r>
                        <a:rPr lang="en-DE" sz="1050" b="1" dirty="0"/>
                        <a:t>CO2 footprint</a:t>
                      </a:r>
                    </a:p>
                  </a:txBody>
                  <a:tcPr/>
                </a:tc>
                <a:tc>
                  <a:txBody>
                    <a:bodyPr/>
                    <a:lstStyle/>
                    <a:p>
                      <a:r>
                        <a:rPr lang="en-GB" sz="1050" dirty="0"/>
                        <a:t>2.81e-05 CO2</a:t>
                      </a:r>
                      <a:endParaRPr lang="en-DE" sz="10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t>1.85e-05 CO2</a:t>
                      </a:r>
                    </a:p>
                    <a:p>
                      <a:endParaRPr lang="en-DE" sz="1050" dirty="0"/>
                    </a:p>
                  </a:txBody>
                  <a:tcPr/>
                </a:tc>
                <a:extLst>
                  <a:ext uri="{0D108BD9-81ED-4DB2-BD59-A6C34878D82A}">
                    <a16:rowId xmlns:a16="http://schemas.microsoft.com/office/drawing/2014/main" val="2106552033"/>
                  </a:ext>
                </a:extLst>
              </a:tr>
            </a:tbl>
          </a:graphicData>
        </a:graphic>
      </p:graphicFrame>
    </p:spTree>
    <p:extLst>
      <p:ext uri="{BB962C8B-B14F-4D97-AF65-F5344CB8AC3E}">
        <p14:creationId xmlns:p14="http://schemas.microsoft.com/office/powerpoint/2010/main" val="1777701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772475" y="1338943"/>
            <a:ext cx="3799526" cy="2699657"/>
          </a:xfrm>
          <a:prstGeom prst="rect">
            <a:avLst/>
          </a:prstGeom>
        </p:spPr>
        <p:txBody>
          <a:bodyPr lIns="91425" tIns="91425" rIns="91425" bIns="91425" anchor="t" anchorCtr="0">
            <a:noAutofit/>
          </a:bodyPr>
          <a:lstStyle/>
          <a:p>
            <a:pPr algn="l"/>
            <a:r>
              <a:rPr lang="en-GB" sz="1200" b="1" dirty="0"/>
              <a:t>Baselines Use case – No dimensionality reduction</a:t>
            </a:r>
          </a:p>
        </p:txBody>
      </p:sp>
      <p:sp>
        <p:nvSpPr>
          <p:cNvPr id="108" name="Shape 108"/>
          <p:cNvSpPr txBox="1">
            <a:spLocks noGrp="1"/>
          </p:cNvSpPr>
          <p:nvPr>
            <p:ph type="title"/>
          </p:nvPr>
        </p:nvSpPr>
        <p:spPr>
          <a:xfrm>
            <a:off x="772475" y="648025"/>
            <a:ext cx="7430100" cy="440546"/>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Results(2)</a:t>
            </a:r>
          </a:p>
          <a:p>
            <a:pPr lvl="0">
              <a:spcBef>
                <a:spcPts val="0"/>
              </a:spcBef>
            </a:pPr>
            <a:endParaRPr dirty="0"/>
          </a:p>
        </p:txBody>
      </p:sp>
      <p:sp>
        <p:nvSpPr>
          <p:cNvPr id="2" name="Shape 106">
            <a:extLst>
              <a:ext uri="{FF2B5EF4-FFF2-40B4-BE49-F238E27FC236}">
                <a16:creationId xmlns:a16="http://schemas.microsoft.com/office/drawing/2014/main" id="{4548BD97-FC3E-7ACA-404D-CB7BD9E33927}"/>
              </a:ext>
            </a:extLst>
          </p:cNvPr>
          <p:cNvSpPr txBox="1">
            <a:spLocks/>
          </p:cNvSpPr>
          <p:nvPr/>
        </p:nvSpPr>
        <p:spPr>
          <a:xfrm>
            <a:off x="4487525" y="1338943"/>
            <a:ext cx="3799526" cy="26996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1pPr>
            <a:lvl2pPr marR="0" lvl="1"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2pPr>
            <a:lvl3pPr marR="0" lvl="2"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3pPr>
            <a:lvl4pPr marR="0" lvl="3"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4pPr>
            <a:lvl5pPr marR="0" lvl="4"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5pPr>
            <a:lvl6pPr marR="0" lvl="5"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6pPr>
            <a:lvl7pPr marR="0" lvl="6"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7pPr>
            <a:lvl8pPr marR="0" lvl="7"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8pPr>
            <a:lvl9pPr marR="0" lvl="8"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9pPr>
          </a:lstStyle>
          <a:p>
            <a:r>
              <a:rPr lang="en-GB" sz="1200" b="1" dirty="0"/>
              <a:t>Experimental Use Case – Dimensionality reduction applied</a:t>
            </a:r>
          </a:p>
          <a:p>
            <a:pPr>
              <a:buFont typeface="Arial" panose="020B0604020202020204" pitchFamily="34" charset="0"/>
              <a:buChar char="•"/>
            </a:pPr>
            <a:endParaRPr lang="en-GB" sz="1200" dirty="0"/>
          </a:p>
        </p:txBody>
      </p:sp>
      <p:pic>
        <p:nvPicPr>
          <p:cNvPr id="5" name="Picture 4" descr="A graph of a graph of a graph of a graph of a graph of a graph of a graph of a graph of a graph of a graph of a graph of a graph of a graph of&#10;&#10;Description automatically generated with low confidence">
            <a:extLst>
              <a:ext uri="{FF2B5EF4-FFF2-40B4-BE49-F238E27FC236}">
                <a16:creationId xmlns:a16="http://schemas.microsoft.com/office/drawing/2014/main" id="{CBBCEE34-C2ED-EF64-25BF-9C60C66FE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20" y="1947182"/>
            <a:ext cx="3745805" cy="1841046"/>
          </a:xfrm>
          <a:prstGeom prst="rect">
            <a:avLst/>
          </a:prstGeom>
        </p:spPr>
      </p:pic>
      <p:pic>
        <p:nvPicPr>
          <p:cNvPr id="6" name="Picture 5" descr="A picture containing screenshot, plot, line, text&#10;&#10;Description automatically generated">
            <a:extLst>
              <a:ext uri="{FF2B5EF4-FFF2-40B4-BE49-F238E27FC236}">
                <a16:creationId xmlns:a16="http://schemas.microsoft.com/office/drawing/2014/main" id="{58AFEE11-292F-C9EE-EFD0-D0B5276184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8280" y="1947182"/>
            <a:ext cx="3745805" cy="1851783"/>
          </a:xfrm>
          <a:prstGeom prst="rect">
            <a:avLst/>
          </a:prstGeom>
        </p:spPr>
      </p:pic>
    </p:spTree>
    <p:extLst>
      <p:ext uri="{BB962C8B-B14F-4D97-AF65-F5344CB8AC3E}">
        <p14:creationId xmlns:p14="http://schemas.microsoft.com/office/powerpoint/2010/main" val="1413501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772475" y="1338943"/>
            <a:ext cx="3799526" cy="3085657"/>
          </a:xfrm>
          <a:prstGeom prst="rect">
            <a:avLst/>
          </a:prstGeom>
        </p:spPr>
        <p:txBody>
          <a:bodyPr lIns="91425" tIns="91425" rIns="91425" bIns="91425" anchor="t" anchorCtr="0">
            <a:noAutofit/>
          </a:bodyPr>
          <a:lstStyle/>
          <a:p>
            <a:pPr algn="l"/>
            <a:r>
              <a:rPr lang="en-GB" sz="1200" dirty="0"/>
              <a:t>This research highlights the significant impact of dimensionality reduction algorithms, such as Random Forest and PCA, on 3D Skeleton Data Analysis.</a:t>
            </a:r>
          </a:p>
          <a:p>
            <a:pPr marL="171450" indent="-171450" algn="l">
              <a:buFont typeface="Arial" panose="020B0604020202020204" pitchFamily="34" charset="0"/>
              <a:buChar char="•"/>
            </a:pPr>
            <a:r>
              <a:rPr lang="en-GB" sz="1200" dirty="0"/>
              <a:t>Dimensionality reduction algorithms can be used on 3D Skeleton Data</a:t>
            </a:r>
          </a:p>
          <a:p>
            <a:pPr marL="171450" indent="-171450" algn="l">
              <a:buFont typeface="Arial" panose="020B0604020202020204" pitchFamily="34" charset="0"/>
              <a:buChar char="•"/>
            </a:pPr>
            <a:r>
              <a:rPr lang="en-GB" sz="1200" dirty="0"/>
              <a:t>Training time reduced by 38%.</a:t>
            </a:r>
          </a:p>
          <a:p>
            <a:pPr marL="171450" indent="-171450" algn="l">
              <a:buFont typeface="Arial" panose="020B0604020202020204" pitchFamily="34" charset="0"/>
              <a:buChar char="•"/>
            </a:pPr>
            <a:r>
              <a:rPr lang="en-GB" sz="1200" dirty="0"/>
              <a:t>Accuracy of the model improved by 5%.</a:t>
            </a:r>
          </a:p>
          <a:p>
            <a:pPr marL="171450" indent="-171450" algn="l">
              <a:buFont typeface="Arial" panose="020B0604020202020204" pitchFamily="34" charset="0"/>
              <a:buChar char="•"/>
            </a:pPr>
            <a:r>
              <a:rPr lang="en-GB" sz="1200" dirty="0"/>
              <a:t>Dimensional space reduced by 80%.</a:t>
            </a:r>
          </a:p>
          <a:p>
            <a:pPr marL="171450" indent="-171450" algn="l">
              <a:buFont typeface="Arial" panose="020B0604020202020204" pitchFamily="34" charset="0"/>
              <a:buChar char="•"/>
            </a:pPr>
            <a:r>
              <a:rPr lang="en-GB" sz="1200" dirty="0"/>
              <a:t>CO2 footprint reduced by 35%.</a:t>
            </a:r>
          </a:p>
          <a:p>
            <a:pPr marL="171450" indent="-171450" algn="l">
              <a:buFont typeface="Arial" panose="020B0604020202020204" pitchFamily="34" charset="0"/>
              <a:buChar char="•"/>
            </a:pPr>
            <a:r>
              <a:rPr lang="en-GB" sz="1200" dirty="0"/>
              <a:t>Identified the key dimensions in the dataset that enable accurate pose comparison. </a:t>
            </a:r>
          </a:p>
          <a:p>
            <a:pPr marL="171450" indent="-171450" algn="l">
              <a:buFont typeface="Arial" panose="020B0604020202020204" pitchFamily="34" charset="0"/>
              <a:buChar char="•"/>
            </a:pPr>
            <a:r>
              <a:rPr lang="en-GB" sz="1200" dirty="0"/>
              <a:t>Importance of selecting the proper methodology.</a:t>
            </a:r>
          </a:p>
          <a:p>
            <a:pPr marL="171450" indent="-171450" algn="l">
              <a:buFont typeface="Arial" panose="020B0604020202020204" pitchFamily="34" charset="0"/>
              <a:buChar char="•"/>
            </a:pPr>
            <a:r>
              <a:rPr lang="en-GB" sz="1200" dirty="0"/>
              <a:t>Understood the complexity of working with 3D Skeleton data and developed a strategy to work with this type of data.</a:t>
            </a:r>
          </a:p>
          <a:p>
            <a:pPr marL="171450" indent="-171450" algn="l">
              <a:buFont typeface="Arial" panose="020B0604020202020204" pitchFamily="34" charset="0"/>
              <a:buChar char="•"/>
            </a:pPr>
            <a:r>
              <a:rPr lang="en-GB" sz="1200" dirty="0"/>
              <a:t>Reduce the use of computational resources.</a:t>
            </a:r>
          </a:p>
          <a:p>
            <a:pPr marL="171450" indent="-171450" algn="l">
              <a:buFont typeface="Arial" panose="020B0604020202020204" pitchFamily="34" charset="0"/>
              <a:buChar char="•"/>
            </a:pPr>
            <a:endParaRPr lang="en-GB" sz="1200" dirty="0"/>
          </a:p>
        </p:txBody>
      </p:sp>
      <p:sp>
        <p:nvSpPr>
          <p:cNvPr id="108" name="Shape 108"/>
          <p:cNvSpPr txBox="1">
            <a:spLocks noGrp="1"/>
          </p:cNvSpPr>
          <p:nvPr>
            <p:ph type="title"/>
          </p:nvPr>
        </p:nvSpPr>
        <p:spPr>
          <a:xfrm>
            <a:off x="772475" y="648025"/>
            <a:ext cx="7430100" cy="440546"/>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Discussion and future work</a:t>
            </a:r>
          </a:p>
          <a:p>
            <a:pPr lvl="0">
              <a:spcBef>
                <a:spcPts val="0"/>
              </a:spcBef>
            </a:pPr>
            <a:endParaRPr dirty="0"/>
          </a:p>
        </p:txBody>
      </p:sp>
      <p:sp>
        <p:nvSpPr>
          <p:cNvPr id="2" name="Shape 106">
            <a:extLst>
              <a:ext uri="{FF2B5EF4-FFF2-40B4-BE49-F238E27FC236}">
                <a16:creationId xmlns:a16="http://schemas.microsoft.com/office/drawing/2014/main" id="{4548BD97-FC3E-7ACA-404D-CB7BD9E33927}"/>
              </a:ext>
            </a:extLst>
          </p:cNvPr>
          <p:cNvSpPr txBox="1">
            <a:spLocks/>
          </p:cNvSpPr>
          <p:nvPr/>
        </p:nvSpPr>
        <p:spPr>
          <a:xfrm>
            <a:off x="4487525" y="1338942"/>
            <a:ext cx="3799526" cy="308565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1pPr>
            <a:lvl2pPr marR="0" lvl="1"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2pPr>
            <a:lvl3pPr marR="0" lvl="2"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3pPr>
            <a:lvl4pPr marR="0" lvl="3"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4pPr>
            <a:lvl5pPr marR="0" lvl="4"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5pPr>
            <a:lvl6pPr marR="0" lvl="5"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6pPr>
            <a:lvl7pPr marR="0" lvl="6"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7pPr>
            <a:lvl8pPr marR="0" lvl="7"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8pPr>
            <a:lvl9pPr marR="0" lvl="8" algn="l" rtl="0" eaLnBrk="1" hangingPunct="1">
              <a:lnSpc>
                <a:spcPct val="115000"/>
              </a:lnSpc>
              <a:spcBef>
                <a:spcPts val="0"/>
              </a:spcBef>
              <a:spcAft>
                <a:spcPts val="0"/>
              </a:spcAft>
              <a:buClr>
                <a:srgbClr val="000078"/>
              </a:buClr>
              <a:buNone/>
              <a:defRPr sz="1400" b="0" i="0" u="none" strike="noStrike" cap="none">
                <a:solidFill>
                  <a:srgbClr val="000078"/>
                </a:solidFill>
                <a:latin typeface="Arial"/>
                <a:ea typeface="Arial"/>
                <a:cs typeface="Arial"/>
                <a:sym typeface="Arial"/>
              </a:defRPr>
            </a:lvl9pPr>
          </a:lstStyle>
          <a:p>
            <a:r>
              <a:rPr lang="en-GB" sz="1200" b="1" dirty="0"/>
              <a:t>Future work</a:t>
            </a:r>
          </a:p>
          <a:p>
            <a:pPr marL="171450" indent="-171450" algn="l">
              <a:buFont typeface="Arial" panose="020B0604020202020204" pitchFamily="34" charset="0"/>
              <a:buChar char="•"/>
            </a:pPr>
            <a:r>
              <a:rPr lang="en-GB" sz="1200" b="1" dirty="0"/>
              <a:t>Data preparation</a:t>
            </a:r>
            <a:r>
              <a:rPr lang="en-GB" sz="1200" dirty="0"/>
              <a:t>: improvement of the strategy used to enrich the data. Loss of valuable information. </a:t>
            </a:r>
            <a:br>
              <a:rPr lang="en-GB" sz="1200" dirty="0"/>
            </a:br>
            <a:endParaRPr lang="en-GB" sz="1200" dirty="0"/>
          </a:p>
          <a:p>
            <a:pPr marL="171450" indent="-171450" algn="l">
              <a:buFont typeface="Arial" panose="020B0604020202020204" pitchFamily="34" charset="0"/>
              <a:buChar char="•"/>
            </a:pPr>
            <a:r>
              <a:rPr lang="en-GB" sz="1200" b="1" dirty="0"/>
              <a:t>Dimensionality reduction algorithms</a:t>
            </a:r>
            <a:r>
              <a:rPr lang="en-GB" sz="1200" dirty="0"/>
              <a:t>: Other dimensionality reduction algorithms like Kendall, LDA or t-SNE could be implemented.</a:t>
            </a:r>
            <a:br>
              <a:rPr lang="en-GB" sz="1200" dirty="0"/>
            </a:br>
            <a:endParaRPr lang="en-GB" sz="1200" dirty="0"/>
          </a:p>
          <a:p>
            <a:pPr marL="171450" indent="-171450" algn="l">
              <a:buFont typeface="Arial" panose="020B0604020202020204" pitchFamily="34" charset="0"/>
              <a:buChar char="•"/>
            </a:pPr>
            <a:r>
              <a:rPr lang="en-GB" sz="1200" b="1" dirty="0"/>
              <a:t>Models</a:t>
            </a:r>
            <a:r>
              <a:rPr lang="en-GB" sz="1200" dirty="0"/>
              <a:t>: In this research a basic CNN model was used. More complex models like LSTM or transformers can be implemented.</a:t>
            </a:r>
          </a:p>
          <a:p>
            <a:pPr>
              <a:buFont typeface="Arial" panose="020B0604020202020204" pitchFamily="34" charset="0"/>
              <a:buChar char="•"/>
            </a:pPr>
            <a:endParaRPr lang="en-GB" sz="1200" dirty="0"/>
          </a:p>
        </p:txBody>
      </p:sp>
    </p:spTree>
    <p:extLst>
      <p:ext uri="{BB962C8B-B14F-4D97-AF65-F5344CB8AC3E}">
        <p14:creationId xmlns:p14="http://schemas.microsoft.com/office/powerpoint/2010/main" val="3619586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772475" y="1338943"/>
            <a:ext cx="7430100" cy="3085657"/>
          </a:xfrm>
          <a:prstGeom prst="rect">
            <a:avLst/>
          </a:prstGeom>
        </p:spPr>
        <p:txBody>
          <a:bodyPr lIns="91425" tIns="91425" rIns="91425" bIns="91425" anchor="t" anchorCtr="0">
            <a:noAutofit/>
          </a:bodyPr>
          <a:lstStyle/>
          <a:p>
            <a:pPr algn="l"/>
            <a:r>
              <a:rPr lang="en-GB" sz="1200" dirty="0"/>
              <a:t>Dimensionality reduction techniques are a powerful tool, that can leverage the potential inside of 3D Skeleton data for computer vision problems. We have obtained pretty good results, but as well we have discovered the huge challenge when working with this type of data. The research also highlighted the importance of understanding biomechanics, particularly in the context of computer vision and sports</a:t>
            </a:r>
            <a:r>
              <a:rPr lang="en-DE" sz="1200" dirty="0"/>
              <a:t>. </a:t>
            </a:r>
          </a:p>
          <a:p>
            <a:pPr algn="l"/>
            <a:endParaRPr lang="en-DE" sz="1200" dirty="0"/>
          </a:p>
          <a:p>
            <a:pPr algn="l"/>
            <a:r>
              <a:rPr lang="en-GB" sz="1200" dirty="0"/>
              <a:t>Through this research, we have successfully reduced resource consumption and mitigated the negative environmental impact associated with AI technologies, particularly in terms of CO2 emissions. The implementation of these technologies not only benefits the environment but also has a positive social impact by improving systems that support health quality of humans</a:t>
            </a:r>
            <a:r>
              <a:rPr lang="en-DE" sz="1200" dirty="0"/>
              <a:t>.</a:t>
            </a:r>
          </a:p>
          <a:p>
            <a:pPr algn="l"/>
            <a:endParaRPr lang="en-DE" sz="1200" dirty="0"/>
          </a:p>
          <a:p>
            <a:r>
              <a:rPr lang="en-GB" sz="1200" dirty="0"/>
              <a:t>I hope future students and researchers can use this code and that the research helps them providing a solid framework to build upon. There is ample room to advance the field!</a:t>
            </a:r>
            <a:endParaRPr lang="en-DE" sz="1200" dirty="0"/>
          </a:p>
          <a:p>
            <a:pPr algn="l"/>
            <a:endParaRPr lang="en-GB" sz="1200" dirty="0"/>
          </a:p>
          <a:p>
            <a:pPr algn="l"/>
            <a:endParaRPr lang="en-GB" sz="1200" dirty="0"/>
          </a:p>
          <a:p>
            <a:pPr algn="l"/>
            <a:endParaRPr lang="en-GB" sz="1200" dirty="0"/>
          </a:p>
        </p:txBody>
      </p:sp>
      <p:sp>
        <p:nvSpPr>
          <p:cNvPr id="108" name="Shape 108"/>
          <p:cNvSpPr txBox="1">
            <a:spLocks noGrp="1"/>
          </p:cNvSpPr>
          <p:nvPr>
            <p:ph type="title"/>
          </p:nvPr>
        </p:nvSpPr>
        <p:spPr>
          <a:xfrm>
            <a:off x="772475" y="648025"/>
            <a:ext cx="7430100" cy="440546"/>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Conclusion</a:t>
            </a:r>
          </a:p>
          <a:p>
            <a:pPr lvl="0">
              <a:spcBef>
                <a:spcPts val="0"/>
              </a:spcBef>
            </a:pPr>
            <a:endParaRPr dirty="0"/>
          </a:p>
        </p:txBody>
      </p:sp>
    </p:spTree>
    <p:extLst>
      <p:ext uri="{BB962C8B-B14F-4D97-AF65-F5344CB8AC3E}">
        <p14:creationId xmlns:p14="http://schemas.microsoft.com/office/powerpoint/2010/main" val="883068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Shape 127" descr="Captura de pantalla 2016-12-01 a les 13.57.03.png"/>
          <p:cNvPicPr preferRelativeResize="0"/>
          <p:nvPr/>
        </p:nvPicPr>
        <p:blipFill rotWithShape="1">
          <a:blip r:embed="rId3">
            <a:alphaModFix/>
          </a:blip>
          <a:srcRect t="29656"/>
          <a:stretch/>
        </p:blipFill>
        <p:spPr>
          <a:xfrm>
            <a:off x="831275" y="1357099"/>
            <a:ext cx="8054448" cy="3067500"/>
          </a:xfrm>
          <a:prstGeom prst="rect">
            <a:avLst/>
          </a:prstGeom>
          <a:noFill/>
          <a:ln>
            <a:noFill/>
          </a:ln>
        </p:spPr>
      </p:pic>
      <p:sp>
        <p:nvSpPr>
          <p:cNvPr id="128" name="Shape 128"/>
          <p:cNvSpPr txBox="1">
            <a:spLocks noGrp="1"/>
          </p:cNvSpPr>
          <p:nvPr>
            <p:ph type="title"/>
          </p:nvPr>
        </p:nvSpPr>
        <p:spPr>
          <a:xfrm>
            <a:off x="882625" y="1431437"/>
            <a:ext cx="7430100" cy="709200"/>
          </a:xfrm>
          <a:prstGeom prst="rect">
            <a:avLst/>
          </a:prstGeom>
        </p:spPr>
        <p:txBody>
          <a:bodyPr lIns="91425" tIns="91425" rIns="91425" bIns="91425" anchor="t" anchorCtr="0">
            <a:noAutofit/>
          </a:bodyPr>
          <a:lstStyle/>
          <a:p>
            <a:pPr lvl="0" rtl="0">
              <a:spcBef>
                <a:spcPts val="0"/>
              </a:spcBef>
              <a:buNone/>
            </a:pPr>
            <a:r>
              <a:rPr lang="de-DE" i="1" dirty="0" err="1">
                <a:latin typeface="Source Sans Pro Semibold" panose="020B0603030403020204" pitchFamily="34" charset="0"/>
              </a:rPr>
              <a:t>Thank</a:t>
            </a:r>
            <a:r>
              <a:rPr lang="de-DE" i="1" dirty="0">
                <a:latin typeface="Source Sans Pro Semibold" panose="020B0603030403020204" pitchFamily="34" charset="0"/>
              </a:rPr>
              <a:t> </a:t>
            </a:r>
            <a:r>
              <a:rPr lang="de-DE" i="1" dirty="0" err="1">
                <a:latin typeface="Source Sans Pro Semibold" panose="020B0603030403020204" pitchFamily="34" charset="0"/>
              </a:rPr>
              <a:t>you</a:t>
            </a:r>
            <a:r>
              <a:rPr lang="de-DE" i="1" dirty="0">
                <a:latin typeface="Source Sans Pro Semibold" panose="020B0603030403020204" pitchFamily="34" charset="0"/>
              </a:rPr>
              <a:t> </a:t>
            </a:r>
            <a:r>
              <a:rPr lang="de-DE" i="1" dirty="0" err="1">
                <a:latin typeface="Source Sans Pro Semibold" panose="020B0603030403020204" pitchFamily="34" charset="0"/>
              </a:rPr>
              <a:t>for</a:t>
            </a:r>
            <a:r>
              <a:rPr lang="de-DE" i="1" dirty="0">
                <a:latin typeface="Source Sans Pro Semibold" panose="020B0603030403020204" pitchFamily="34" charset="0"/>
              </a:rPr>
              <a:t> </a:t>
            </a:r>
            <a:r>
              <a:rPr lang="de-DE" i="1" dirty="0" err="1">
                <a:latin typeface="Source Sans Pro Semibold" panose="020B0603030403020204" pitchFamily="34" charset="0"/>
              </a:rPr>
              <a:t>your</a:t>
            </a:r>
            <a:r>
              <a:rPr lang="de-DE" i="1" dirty="0">
                <a:latin typeface="Source Sans Pro Semibold" panose="020B0603030403020204" pitchFamily="34" charset="0"/>
              </a:rPr>
              <a:t> time!</a:t>
            </a:r>
            <a:endParaRPr i="1" dirty="0">
              <a:latin typeface="Source Sans Pro Semibold" panose="020B0603030403020204" pitchFamily="34" charset="0"/>
            </a:endParaRPr>
          </a:p>
        </p:txBody>
      </p:sp>
      <p:sp>
        <p:nvSpPr>
          <p:cNvPr id="2" name="Shape 128">
            <a:extLst>
              <a:ext uri="{FF2B5EF4-FFF2-40B4-BE49-F238E27FC236}">
                <a16:creationId xmlns:a16="http://schemas.microsoft.com/office/drawing/2014/main" id="{AA9AB442-7FDF-9A27-84B7-BAD2B4249F33}"/>
              </a:ext>
            </a:extLst>
          </p:cNvPr>
          <p:cNvSpPr txBox="1">
            <a:spLocks/>
          </p:cNvSpPr>
          <p:nvPr/>
        </p:nvSpPr>
        <p:spPr>
          <a:xfrm>
            <a:off x="1143449" y="3229476"/>
            <a:ext cx="7430100" cy="7092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900" b="1" i="0" u="none" strike="noStrike" cap="none">
                <a:solidFill>
                  <a:srgbClr val="000078"/>
                </a:solidFill>
                <a:latin typeface="Arial"/>
                <a:ea typeface="Arial"/>
                <a:cs typeface="Arial"/>
                <a:sym typeface="Arial"/>
              </a:defRPr>
            </a:lvl1pPr>
            <a:lvl2pPr lvl="1" rtl="0">
              <a:spcBef>
                <a:spcPts val="0"/>
              </a:spcBef>
              <a:buNone/>
              <a:defRPr sz="3000"/>
            </a:lvl2pPr>
            <a:lvl3pPr lvl="2" rtl="0">
              <a:spcBef>
                <a:spcPts val="0"/>
              </a:spcBef>
              <a:buNone/>
              <a:defRPr sz="3000"/>
            </a:lvl3pPr>
            <a:lvl4pPr lvl="3" rtl="0">
              <a:spcBef>
                <a:spcPts val="0"/>
              </a:spcBef>
              <a:buNone/>
              <a:defRPr sz="3000"/>
            </a:lvl4pPr>
            <a:lvl5pPr lvl="4" rtl="0">
              <a:spcBef>
                <a:spcPts val="0"/>
              </a:spcBef>
              <a:buNone/>
              <a:defRPr sz="3000"/>
            </a:lvl5pPr>
            <a:lvl6pPr lvl="5" rtl="0">
              <a:spcBef>
                <a:spcPts val="0"/>
              </a:spcBef>
              <a:buNone/>
              <a:defRPr sz="3000"/>
            </a:lvl6pPr>
            <a:lvl7pPr lvl="6" rtl="0">
              <a:spcBef>
                <a:spcPts val="0"/>
              </a:spcBef>
              <a:buNone/>
              <a:defRPr sz="3000"/>
            </a:lvl7pPr>
            <a:lvl8pPr lvl="7" rtl="0">
              <a:spcBef>
                <a:spcPts val="0"/>
              </a:spcBef>
              <a:buNone/>
              <a:defRPr sz="3000"/>
            </a:lvl8pPr>
            <a:lvl9pPr lvl="8" rtl="0">
              <a:spcBef>
                <a:spcPts val="0"/>
              </a:spcBef>
              <a:buNone/>
              <a:defRPr sz="3000"/>
            </a:lvl9pPr>
          </a:lstStyle>
          <a:p>
            <a:pPr algn="r"/>
            <a:r>
              <a:rPr lang="en-GB" i="1" dirty="0">
                <a:solidFill>
                  <a:schemeClr val="bg1"/>
                </a:solidFill>
                <a:latin typeface="Source Sans Pro Semibold" panose="020B0603030403020204" pitchFamily="34" charset="0"/>
              </a:rPr>
              <a:t>“Noise is the main distraction </a:t>
            </a:r>
          </a:p>
          <a:p>
            <a:pPr algn="r"/>
            <a:r>
              <a:rPr lang="en-GB" i="1" dirty="0">
                <a:solidFill>
                  <a:schemeClr val="bg1"/>
                </a:solidFill>
                <a:latin typeface="Source Sans Pro Semibold" panose="020B0603030403020204" pitchFamily="34" charset="0"/>
              </a:rPr>
              <a:t>between you and </a:t>
            </a:r>
          </a:p>
          <a:p>
            <a:pPr algn="r"/>
            <a:r>
              <a:rPr lang="en-GB" i="1" dirty="0">
                <a:solidFill>
                  <a:schemeClr val="bg1"/>
                </a:solidFill>
                <a:latin typeface="Source Sans Pro Semibold" panose="020B0603030403020204" pitchFamily="34" charset="0"/>
              </a:rPr>
              <a:t>your goals"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p:nvPr/>
        </p:nvSpPr>
        <p:spPr>
          <a:xfrm>
            <a:off x="468327" y="1007683"/>
            <a:ext cx="3057300" cy="313500"/>
          </a:xfrm>
          <a:prstGeom prst="rect">
            <a:avLst/>
          </a:prstGeom>
          <a:noFill/>
          <a:ln>
            <a:noFill/>
          </a:ln>
        </p:spPr>
        <p:txBody>
          <a:bodyPr lIns="91425" tIns="91425" rIns="91425" bIns="91425" anchor="ctr" anchorCtr="0">
            <a:noAutofit/>
          </a:bodyPr>
          <a:lstStyle/>
          <a:p>
            <a:pPr lvl="0" rtl="0">
              <a:spcBef>
                <a:spcPts val="0"/>
              </a:spcBef>
              <a:buNone/>
            </a:pPr>
            <a:r>
              <a:rPr lang="ca" sz="1800">
                <a:solidFill>
                  <a:srgbClr val="FFFFFF"/>
                </a:solidFill>
              </a:rPr>
              <a:t>facebook</a:t>
            </a:r>
          </a:p>
        </p:txBody>
      </p:sp>
      <p:sp>
        <p:nvSpPr>
          <p:cNvPr id="138" name="Shape 138"/>
          <p:cNvSpPr txBox="1"/>
          <p:nvPr/>
        </p:nvSpPr>
        <p:spPr>
          <a:xfrm>
            <a:off x="468327" y="1286254"/>
            <a:ext cx="3057300" cy="280800"/>
          </a:xfrm>
          <a:prstGeom prst="rect">
            <a:avLst/>
          </a:prstGeom>
          <a:noFill/>
          <a:ln>
            <a:noFill/>
          </a:ln>
        </p:spPr>
        <p:txBody>
          <a:bodyPr lIns="91425" tIns="91425" rIns="91425" bIns="91425" anchor="ctr" anchorCtr="0">
            <a:noAutofit/>
          </a:bodyPr>
          <a:lstStyle/>
          <a:p>
            <a:pPr lvl="0" rtl="0">
              <a:spcBef>
                <a:spcPts val="0"/>
              </a:spcBef>
              <a:buNone/>
            </a:pPr>
            <a:r>
              <a:rPr lang="ca" sz="1800">
                <a:solidFill>
                  <a:srgbClr val="FFFFFF"/>
                </a:solidFill>
              </a:rPr>
              <a:t>@twitter</a:t>
            </a:r>
          </a:p>
        </p:txBody>
      </p:sp>
      <p:sp>
        <p:nvSpPr>
          <p:cNvPr id="139" name="Shape 139"/>
          <p:cNvSpPr txBox="1"/>
          <p:nvPr/>
        </p:nvSpPr>
        <p:spPr>
          <a:xfrm>
            <a:off x="468327" y="1585026"/>
            <a:ext cx="3057300" cy="280800"/>
          </a:xfrm>
          <a:prstGeom prst="rect">
            <a:avLst/>
          </a:prstGeom>
          <a:noFill/>
          <a:ln>
            <a:noFill/>
          </a:ln>
        </p:spPr>
        <p:txBody>
          <a:bodyPr lIns="91425" tIns="91425" rIns="91425" bIns="91425" anchor="ctr" anchorCtr="0">
            <a:noAutofit/>
          </a:bodyPr>
          <a:lstStyle/>
          <a:p>
            <a:pPr lvl="0" rtl="0">
              <a:spcBef>
                <a:spcPts val="0"/>
              </a:spcBef>
              <a:buNone/>
            </a:pPr>
            <a:r>
              <a:rPr lang="ca" sz="1800">
                <a:solidFill>
                  <a:srgbClr val="FFFFFF"/>
                </a:solidFill>
              </a:rPr>
              <a:t>instagram</a:t>
            </a:r>
          </a:p>
        </p:txBody>
      </p:sp>
      <p:pic>
        <p:nvPicPr>
          <p:cNvPr id="140" name="Shape 140"/>
          <p:cNvPicPr preferRelativeResize="0"/>
          <p:nvPr/>
        </p:nvPicPr>
        <p:blipFill>
          <a:blip r:embed="rId3">
            <a:alphaModFix/>
          </a:blip>
          <a:stretch>
            <a:fillRect/>
          </a:stretch>
        </p:blipFill>
        <p:spPr>
          <a:xfrm>
            <a:off x="233375" y="1068750"/>
            <a:ext cx="183987" cy="191349"/>
          </a:xfrm>
          <a:prstGeom prst="rect">
            <a:avLst/>
          </a:prstGeom>
          <a:noFill/>
          <a:ln>
            <a:noFill/>
          </a:ln>
        </p:spPr>
      </p:pic>
      <p:pic>
        <p:nvPicPr>
          <p:cNvPr id="141" name="Shape 141"/>
          <p:cNvPicPr preferRelativeResize="0"/>
          <p:nvPr/>
        </p:nvPicPr>
        <p:blipFill>
          <a:blip r:embed="rId4">
            <a:alphaModFix/>
          </a:blip>
          <a:stretch>
            <a:fillRect/>
          </a:stretch>
        </p:blipFill>
        <p:spPr>
          <a:xfrm>
            <a:off x="221109" y="1359063"/>
            <a:ext cx="208518" cy="171723"/>
          </a:xfrm>
          <a:prstGeom prst="rect">
            <a:avLst/>
          </a:prstGeom>
          <a:noFill/>
          <a:ln>
            <a:noFill/>
          </a:ln>
        </p:spPr>
      </p:pic>
      <p:pic>
        <p:nvPicPr>
          <p:cNvPr id="142" name="Shape 142"/>
          <p:cNvPicPr preferRelativeResize="0"/>
          <p:nvPr/>
        </p:nvPicPr>
        <p:blipFill>
          <a:blip r:embed="rId5">
            <a:alphaModFix/>
          </a:blip>
          <a:stretch>
            <a:fillRect/>
          </a:stretch>
        </p:blipFill>
        <p:spPr>
          <a:xfrm>
            <a:off x="233365" y="1629751"/>
            <a:ext cx="191346" cy="1913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772475" y="648025"/>
            <a:ext cx="7470600" cy="386118"/>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Index</a:t>
            </a:r>
          </a:p>
        </p:txBody>
      </p:sp>
      <p:sp>
        <p:nvSpPr>
          <p:cNvPr id="89" name="Shape 89"/>
          <p:cNvSpPr txBox="1">
            <a:spLocks noGrp="1"/>
          </p:cNvSpPr>
          <p:nvPr>
            <p:ph type="body" idx="1"/>
          </p:nvPr>
        </p:nvSpPr>
        <p:spPr>
          <a:xfrm>
            <a:off x="772475" y="1110343"/>
            <a:ext cx="3799525" cy="3377857"/>
          </a:xfrm>
          <a:prstGeom prst="rect">
            <a:avLst/>
          </a:prstGeom>
        </p:spPr>
        <p:txBody>
          <a:bodyPr lIns="91425" tIns="91425" rIns="91425" bIns="91425" anchor="t" anchorCtr="0">
            <a:noAutofit/>
          </a:bodyPr>
          <a:lstStyle/>
          <a:p>
            <a:pPr marL="342900" lvl="1" indent="-342900">
              <a:lnSpc>
                <a:spcPct val="150000"/>
              </a:lnSpc>
              <a:buAutoNum type="arabicPeriod"/>
            </a:pPr>
            <a:r>
              <a:rPr lang="en-DE" b="1" dirty="0"/>
              <a:t>Introduction</a:t>
            </a:r>
          </a:p>
          <a:p>
            <a:pPr marL="342900" lvl="1" indent="-342900">
              <a:lnSpc>
                <a:spcPct val="150000"/>
              </a:lnSpc>
              <a:buAutoNum type="arabicPeriod"/>
            </a:pPr>
            <a:r>
              <a:rPr lang="en-DE" b="1" dirty="0"/>
              <a:t>State of the Art</a:t>
            </a:r>
          </a:p>
          <a:p>
            <a:pPr marL="342900" lvl="1" indent="-342900">
              <a:lnSpc>
                <a:spcPct val="150000"/>
              </a:lnSpc>
              <a:buAutoNum type="arabicPeriod"/>
            </a:pPr>
            <a:r>
              <a:rPr lang="en-DE" b="1" dirty="0"/>
              <a:t>Experiment Design</a:t>
            </a:r>
          </a:p>
          <a:p>
            <a:pPr marL="342900" lvl="1" indent="-342900">
              <a:lnSpc>
                <a:spcPct val="150000"/>
              </a:lnSpc>
              <a:buAutoNum type="arabicPeriod"/>
            </a:pPr>
            <a:r>
              <a:rPr lang="en-DE" b="1" dirty="0"/>
              <a:t>Results</a:t>
            </a:r>
          </a:p>
          <a:p>
            <a:pPr marL="342900" lvl="1" indent="-342900">
              <a:lnSpc>
                <a:spcPct val="150000"/>
              </a:lnSpc>
              <a:buAutoNum type="arabicPeriod"/>
            </a:pPr>
            <a:r>
              <a:rPr lang="en-DE" b="1" dirty="0"/>
              <a:t>Discussion and Future work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5" name="Shape 95"/>
          <p:cNvSpPr txBox="1">
            <a:spLocks noGrp="1"/>
          </p:cNvSpPr>
          <p:nvPr>
            <p:ph type="body" idx="1"/>
          </p:nvPr>
        </p:nvSpPr>
        <p:spPr>
          <a:xfrm>
            <a:off x="1168350" y="1864178"/>
            <a:ext cx="6807300" cy="1415144"/>
          </a:xfrm>
          <a:prstGeom prst="rect">
            <a:avLst/>
          </a:prstGeom>
        </p:spPr>
        <p:txBody>
          <a:bodyPr lIns="91425" tIns="91425" rIns="91425" bIns="91425" anchor="t" anchorCtr="0">
            <a:noAutofit/>
          </a:bodyPr>
          <a:lstStyle/>
          <a:p>
            <a:pPr lvl="0" algn="ctr">
              <a:lnSpc>
                <a:spcPct val="150000"/>
              </a:lnSpc>
              <a:spcBef>
                <a:spcPts val="0"/>
              </a:spcBef>
              <a:buNone/>
            </a:pPr>
            <a:r>
              <a:rPr lang="en-GB" b="1" i="1" dirty="0">
                <a:solidFill>
                  <a:schemeClr val="tx1"/>
                </a:solidFill>
                <a:effectLst/>
                <a:latin typeface="Source Sans Pro" panose="020B0603030403020204" pitchFamily="34" charset="0"/>
              </a:rPr>
              <a:t>“We’re at the beginning of a golden age of AI. Recent advancements have already led to invention that previously lived in the realm of science fiction — and we’ve only scratched the surface of what’s possible”</a:t>
            </a:r>
            <a:r>
              <a:rPr lang="en-GB" b="1" i="1" dirty="0">
                <a:solidFill>
                  <a:srgbClr val="FFFFFF"/>
                </a:solidFill>
                <a:effectLst/>
                <a:latin typeface="Source Sans Pro" panose="020B0603030403020204" pitchFamily="34" charset="0"/>
              </a:rPr>
              <a:t>.”</a:t>
            </a:r>
          </a:p>
          <a:p>
            <a:pPr lvl="0" algn="r">
              <a:lnSpc>
                <a:spcPct val="150000"/>
              </a:lnSpc>
              <a:spcBef>
                <a:spcPts val="0"/>
              </a:spcBef>
              <a:buNone/>
            </a:pPr>
            <a:r>
              <a:rPr lang="en-GB" sz="1500" b="1" i="1" dirty="0">
                <a:solidFill>
                  <a:schemeClr val="tx1"/>
                </a:solidFill>
                <a:highlight>
                  <a:srgbClr val="FFFFFF"/>
                </a:highlight>
                <a:latin typeface="Source Sans Pro" panose="020B0603030403020204" pitchFamily="34" charset="0"/>
              </a:rPr>
              <a:t>Jeff Bezos, Amazon CEO</a:t>
            </a:r>
            <a:endParaRPr lang="ca" sz="1500" dirty="0">
              <a:solidFill>
                <a:schemeClr val="tx1"/>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772475" y="648025"/>
            <a:ext cx="7470600" cy="440546"/>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Introduction</a:t>
            </a:r>
            <a:endParaRPr lang="ca" dirty="0">
              <a:highlight>
                <a:srgbClr val="FFFFFF"/>
              </a:highlight>
            </a:endParaRPr>
          </a:p>
          <a:p>
            <a:pPr lvl="0">
              <a:spcBef>
                <a:spcPts val="0"/>
              </a:spcBef>
              <a:buNone/>
            </a:pPr>
            <a:endParaRPr dirty="0"/>
          </a:p>
        </p:txBody>
      </p:sp>
      <p:sp>
        <p:nvSpPr>
          <p:cNvPr id="101" name="Shape 101"/>
          <p:cNvSpPr txBox="1">
            <a:spLocks noGrp="1"/>
          </p:cNvSpPr>
          <p:nvPr>
            <p:ph type="body" idx="1"/>
          </p:nvPr>
        </p:nvSpPr>
        <p:spPr>
          <a:xfrm>
            <a:off x="772475" y="1120500"/>
            <a:ext cx="4158754" cy="2902500"/>
          </a:xfrm>
          <a:prstGeom prst="rect">
            <a:avLst/>
          </a:prstGeom>
        </p:spPr>
        <p:txBody>
          <a:bodyPr lIns="91425" tIns="91425" rIns="91425" bIns="91425" anchor="t" anchorCtr="0">
            <a:noAutofit/>
          </a:bodyPr>
          <a:lstStyle/>
          <a:p>
            <a:pPr marL="285750" indent="-285750" algn="l">
              <a:lnSpc>
                <a:spcPct val="100000"/>
              </a:lnSpc>
              <a:buFont typeface="Arial" panose="020B0604020202020204" pitchFamily="34" charset="0"/>
              <a:buChar char="•"/>
            </a:pPr>
            <a:r>
              <a:rPr lang="en-GB"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This research aims to investigate the definition of pose correctness by applying dimensionality reduction techniques on 3D Skeleton data.</a:t>
            </a:r>
            <a:br>
              <a:rPr lang="en-GB"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br>
            <a:endParaRPr lang="en-GB"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285750" indent="-285750" algn="l">
              <a:lnSpc>
                <a:spcPct val="100000"/>
              </a:lnSpc>
              <a:buFont typeface="Arial" panose="020B0604020202020204" pitchFamily="34" charset="0"/>
              <a:buChar char="•"/>
            </a:pPr>
            <a:r>
              <a:rPr lang="en-GB" sz="1200" dirty="0">
                <a:solidFill>
                  <a:schemeClr val="tx1"/>
                </a:solidFill>
                <a:latin typeface="Arial" panose="020B0604020202020204" pitchFamily="34" charset="0"/>
                <a:cs typeface="Arial" panose="020B0604020202020204" pitchFamily="34" charset="0"/>
              </a:rPr>
              <a:t>It offers significant advantages:</a:t>
            </a:r>
            <a:br>
              <a:rPr lang="en-GB" sz="1200" dirty="0">
                <a:solidFill>
                  <a:schemeClr val="tx1"/>
                </a:solidFill>
                <a:latin typeface="Arial" panose="020B0604020202020204" pitchFamily="34" charset="0"/>
                <a:cs typeface="Arial" panose="020B0604020202020204" pitchFamily="34" charset="0"/>
              </a:rPr>
            </a:br>
            <a:r>
              <a:rPr lang="en-GB" sz="1200" dirty="0">
                <a:solidFill>
                  <a:schemeClr val="tx1"/>
                </a:solidFill>
                <a:latin typeface="Arial" panose="020B0604020202020204" pitchFamily="34" charset="0"/>
                <a:cs typeface="Arial" panose="020B0604020202020204" pitchFamily="34" charset="0"/>
              </a:rPr>
              <a:t>- It enhances computational efficiency.</a:t>
            </a:r>
            <a:br>
              <a:rPr lang="en-GB" sz="1200" dirty="0">
                <a:solidFill>
                  <a:schemeClr val="tx1"/>
                </a:solidFill>
                <a:latin typeface="Arial" panose="020B0604020202020204" pitchFamily="34" charset="0"/>
                <a:cs typeface="Arial" panose="020B0604020202020204" pitchFamily="34" charset="0"/>
              </a:rPr>
            </a:br>
            <a:r>
              <a:rPr lang="en-GB" sz="1200" dirty="0">
                <a:solidFill>
                  <a:schemeClr val="tx1"/>
                </a:solidFill>
                <a:latin typeface="Arial" panose="020B0604020202020204" pitchFamily="34" charset="0"/>
                <a:cs typeface="Arial" panose="020B0604020202020204" pitchFamily="34" charset="0"/>
              </a:rPr>
              <a:t>- Improves accuracy and model performance.</a:t>
            </a:r>
            <a:br>
              <a:rPr lang="en-GB" sz="1200" dirty="0">
                <a:solidFill>
                  <a:schemeClr val="tx1"/>
                </a:solidFill>
                <a:latin typeface="Arial" panose="020B0604020202020204" pitchFamily="34" charset="0"/>
                <a:cs typeface="Arial" panose="020B0604020202020204" pitchFamily="34" charset="0"/>
              </a:rPr>
            </a:br>
            <a:r>
              <a:rPr lang="en-GB" sz="1200" dirty="0">
                <a:solidFill>
                  <a:schemeClr val="tx1"/>
                </a:solidFill>
                <a:latin typeface="Arial" panose="020B0604020202020204" pitchFamily="34" charset="0"/>
                <a:cs typeface="Arial" panose="020B0604020202020204" pitchFamily="34" charset="0"/>
              </a:rPr>
              <a:t>- Reduce the complexity of high-dimensional data.</a:t>
            </a:r>
            <a:br>
              <a:rPr lang="en-GB" sz="1200" dirty="0">
                <a:solidFill>
                  <a:schemeClr val="tx1"/>
                </a:solidFill>
                <a:latin typeface="Arial" panose="020B0604020202020204" pitchFamily="34" charset="0"/>
                <a:cs typeface="Arial" panose="020B0604020202020204" pitchFamily="34" charset="0"/>
              </a:rPr>
            </a:br>
            <a:r>
              <a:rPr lang="en-GB" sz="1200" dirty="0">
                <a:solidFill>
                  <a:schemeClr val="tx1"/>
                </a:solidFill>
                <a:latin typeface="Arial" panose="020B0604020202020204" pitchFamily="34" charset="0"/>
                <a:cs typeface="Arial" panose="020B0604020202020204" pitchFamily="34" charset="0"/>
              </a:rPr>
              <a:t>- Reduce resource requirements, as well reducing the</a:t>
            </a:r>
            <a:br>
              <a:rPr lang="en-GB" sz="1200" dirty="0">
                <a:solidFill>
                  <a:schemeClr val="tx1"/>
                </a:solidFill>
                <a:latin typeface="Arial" panose="020B0604020202020204" pitchFamily="34" charset="0"/>
                <a:cs typeface="Arial" panose="020B0604020202020204" pitchFamily="34" charset="0"/>
              </a:rPr>
            </a:br>
            <a:r>
              <a:rPr lang="en-GB" sz="1200" dirty="0">
                <a:solidFill>
                  <a:schemeClr val="tx1"/>
                </a:solidFill>
                <a:latin typeface="Arial" panose="020B0604020202020204" pitchFamily="34" charset="0"/>
                <a:cs typeface="Arial" panose="020B0604020202020204" pitchFamily="34" charset="0"/>
              </a:rPr>
              <a:t>  CO2 footprint.</a:t>
            </a:r>
            <a:br>
              <a:rPr lang="en-GB" sz="1200" dirty="0">
                <a:solidFill>
                  <a:schemeClr val="tx1"/>
                </a:solidFill>
                <a:latin typeface="Arial" panose="020B0604020202020204" pitchFamily="34" charset="0"/>
                <a:cs typeface="Arial" panose="020B0604020202020204" pitchFamily="34" charset="0"/>
              </a:rPr>
            </a:br>
            <a:endParaRPr lang="en-GB" sz="1200" dirty="0">
              <a:solidFill>
                <a:schemeClr val="tx1"/>
              </a:solidFill>
              <a:latin typeface="Arial" panose="020B0604020202020204" pitchFamily="34" charset="0"/>
              <a:cs typeface="Arial" panose="020B0604020202020204" pitchFamily="34" charset="0"/>
            </a:endParaRPr>
          </a:p>
          <a:p>
            <a:pPr marL="285750" indent="-285750" algn="l">
              <a:lnSpc>
                <a:spcPct val="100000"/>
              </a:lnSpc>
              <a:buFont typeface="Arial" panose="020B0604020202020204" pitchFamily="34" charset="0"/>
              <a:buChar char="•"/>
            </a:pPr>
            <a:r>
              <a:rPr lang="en-GB" sz="1200" dirty="0">
                <a:solidFill>
                  <a:schemeClr val="tx1"/>
                </a:solidFill>
                <a:latin typeface="Arial" panose="020B0604020202020204" pitchFamily="34" charset="0"/>
                <a:cs typeface="Arial" panose="020B0604020202020204" pitchFamily="34" charset="0"/>
              </a:rPr>
              <a:t>Can we use computer vision to improve movements and techniques in the sports field without relying 100% on a trainer or coach? </a:t>
            </a:r>
          </a:p>
        </p:txBody>
      </p:sp>
      <p:sp>
        <p:nvSpPr>
          <p:cNvPr id="3" name="Rectangle 2">
            <a:extLst>
              <a:ext uri="{FF2B5EF4-FFF2-40B4-BE49-F238E27FC236}">
                <a16:creationId xmlns:a16="http://schemas.microsoft.com/office/drawing/2014/main" id="{B26F0EF0-76AA-D7F8-3C52-09EF3DF5B268}"/>
              </a:ext>
            </a:extLst>
          </p:cNvPr>
          <p:cNvSpPr>
            <a:spLocks noChangeArrowheads="1"/>
          </p:cNvSpPr>
          <p:nvPr/>
        </p:nvSpPr>
        <p:spPr bwMode="auto">
          <a:xfrm flipV="1">
            <a:off x="5484663" y="1308100"/>
            <a:ext cx="80462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DE"/>
          </a:p>
        </p:txBody>
      </p:sp>
      <p:pic>
        <p:nvPicPr>
          <p:cNvPr id="1025" name="Grafik 12" descr="Side by side comparison of [4] (left) and our pose estimation results... |  Download Scientific Diagram">
            <a:extLst>
              <a:ext uri="{FF2B5EF4-FFF2-40B4-BE49-F238E27FC236}">
                <a16:creationId xmlns:a16="http://schemas.microsoft.com/office/drawing/2014/main" id="{E90B8519-1875-E987-8EAF-2D4D34956834}"/>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136777" y="1491159"/>
            <a:ext cx="3428040" cy="21611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3A331-B5D0-6F45-1AFB-C01B38311021}"/>
              </a:ext>
            </a:extLst>
          </p:cNvPr>
          <p:cNvSpPr>
            <a:spLocks noGrp="1"/>
          </p:cNvSpPr>
          <p:nvPr>
            <p:ph type="title"/>
          </p:nvPr>
        </p:nvSpPr>
        <p:spPr>
          <a:xfrm>
            <a:off x="772475" y="648025"/>
            <a:ext cx="7470600" cy="473204"/>
          </a:xfrm>
        </p:spPr>
        <p:txBody>
          <a:bodyPr/>
          <a:lstStyle/>
          <a:p>
            <a:r>
              <a:rPr lang="en-DE" dirty="0"/>
              <a:t>Objectives and Impact</a:t>
            </a:r>
          </a:p>
        </p:txBody>
      </p:sp>
      <p:sp>
        <p:nvSpPr>
          <p:cNvPr id="3" name="Text Placeholder 2">
            <a:extLst>
              <a:ext uri="{FF2B5EF4-FFF2-40B4-BE49-F238E27FC236}">
                <a16:creationId xmlns:a16="http://schemas.microsoft.com/office/drawing/2014/main" id="{C83D5EBA-1469-5FC1-859A-4266581E44F0}"/>
              </a:ext>
            </a:extLst>
          </p:cNvPr>
          <p:cNvSpPr>
            <a:spLocks noGrp="1"/>
          </p:cNvSpPr>
          <p:nvPr>
            <p:ph type="body" idx="1"/>
          </p:nvPr>
        </p:nvSpPr>
        <p:spPr>
          <a:xfrm>
            <a:off x="772475" y="1121229"/>
            <a:ext cx="3799525" cy="2902500"/>
          </a:xfrm>
        </p:spPr>
        <p:txBody>
          <a:bodyPr/>
          <a:lstStyle/>
          <a:p>
            <a:pPr algn="l">
              <a:buFont typeface="Arial" panose="020B0604020202020204" pitchFamily="34" charset="0"/>
              <a:buChar char="•"/>
            </a:pPr>
            <a:r>
              <a:rPr lang="en-GB" sz="1200" dirty="0">
                <a:solidFill>
                  <a:schemeClr val="tx1"/>
                </a:solidFill>
                <a:latin typeface="Arial" panose="020B0604020202020204" pitchFamily="34" charset="0"/>
                <a:cs typeface="Arial" panose="020B0604020202020204" pitchFamily="34" charset="0"/>
              </a:rPr>
              <a:t>The implementation of dimensionality reduction techniques into comparison problems is the main goal of our investigation. </a:t>
            </a:r>
          </a:p>
          <a:p>
            <a:pPr marL="171450" indent="-171450" algn="l">
              <a:buFontTx/>
              <a:buChar char="-"/>
            </a:pPr>
            <a:r>
              <a:rPr lang="en-GB" sz="1200" dirty="0">
                <a:solidFill>
                  <a:schemeClr val="tx1"/>
                </a:solidFill>
                <a:latin typeface="Arial" panose="020B0604020202020204" pitchFamily="34" charset="0"/>
                <a:cs typeface="Arial" panose="020B0604020202020204" pitchFamily="34" charset="0"/>
              </a:rPr>
              <a:t>Reduce the complexity of the data, keep the most important information.</a:t>
            </a:r>
          </a:p>
          <a:p>
            <a:pPr marL="171450" indent="-171450" algn="l">
              <a:buFontTx/>
              <a:buChar char="-"/>
            </a:pPr>
            <a:r>
              <a:rPr lang="en-GB" sz="1200" dirty="0">
                <a:solidFill>
                  <a:schemeClr val="tx1"/>
                </a:solidFill>
                <a:latin typeface="Arial" panose="020B0604020202020204" pitchFamily="34" charset="0"/>
                <a:cs typeface="Arial" panose="020B0604020202020204" pitchFamily="34" charset="0"/>
              </a:rPr>
              <a:t>Enable the detection of the key dimension.</a:t>
            </a:r>
          </a:p>
          <a:p>
            <a:pPr marL="171450" indent="-171450" algn="l">
              <a:buFontTx/>
              <a:buChar char="-"/>
            </a:pPr>
            <a:r>
              <a:rPr lang="en-GB" sz="1200" dirty="0">
                <a:solidFill>
                  <a:schemeClr val="tx1"/>
                </a:solidFill>
                <a:latin typeface="Arial" panose="020B0604020202020204" pitchFamily="34" charset="0"/>
                <a:cs typeface="Arial" panose="020B0604020202020204" pitchFamily="34" charset="0"/>
              </a:rPr>
              <a:t>Improve the accuracy and efficiency of the existing pose estimation models. </a:t>
            </a:r>
            <a:br>
              <a:rPr lang="en-GB" sz="1200" dirty="0">
                <a:solidFill>
                  <a:schemeClr val="tx1"/>
                </a:solidFill>
                <a:latin typeface="Arial" panose="020B0604020202020204" pitchFamily="34" charset="0"/>
                <a:cs typeface="Arial" panose="020B0604020202020204" pitchFamily="34" charset="0"/>
              </a:rPr>
            </a:br>
            <a:endParaRPr lang="en-GB" sz="1200" dirty="0">
              <a:solidFill>
                <a:schemeClr val="tx1"/>
              </a:solidFill>
              <a:latin typeface="Arial" panose="020B0604020202020204" pitchFamily="34" charset="0"/>
              <a:cs typeface="Arial" panose="020B0604020202020204" pitchFamily="34" charset="0"/>
            </a:endParaRPr>
          </a:p>
          <a:p>
            <a:pPr algn="l">
              <a:buFont typeface="Arial" panose="020B0604020202020204" pitchFamily="34" charset="0"/>
              <a:buChar char="•"/>
            </a:pPr>
            <a:r>
              <a:rPr lang="en-GB" sz="1200" b="0" i="0" dirty="0">
                <a:solidFill>
                  <a:schemeClr val="tx1"/>
                </a:solidFill>
                <a:effectLst/>
                <a:latin typeface="Arial" panose="020B0604020202020204" pitchFamily="34" charset="0"/>
                <a:cs typeface="Arial" panose="020B0604020202020204" pitchFamily="34" charset="0"/>
              </a:rPr>
              <a:t>The UOC and this investigation uphold a strong commitment to </a:t>
            </a:r>
          </a:p>
          <a:p>
            <a:pPr marL="285750" indent="-285750" algn="l">
              <a:buFontTx/>
              <a:buChar char="-"/>
            </a:pPr>
            <a:r>
              <a:rPr lang="en-GB" sz="1200" dirty="0">
                <a:solidFill>
                  <a:schemeClr val="tx1"/>
                </a:solidFill>
                <a:latin typeface="Arial" panose="020B0604020202020204" pitchFamily="34" charset="0"/>
                <a:cs typeface="Arial" panose="020B0604020202020204" pitchFamily="34" charset="0"/>
              </a:rPr>
              <a:t>Sustainability</a:t>
            </a:r>
          </a:p>
          <a:p>
            <a:pPr marL="285750" indent="-285750" algn="l">
              <a:buFontTx/>
              <a:buChar char="-"/>
            </a:pPr>
            <a:r>
              <a:rPr lang="en-GB" sz="1200" b="0" i="0" dirty="0">
                <a:solidFill>
                  <a:schemeClr val="tx1"/>
                </a:solidFill>
                <a:effectLst/>
                <a:latin typeface="Arial" panose="020B0604020202020204" pitchFamily="34" charset="0"/>
                <a:cs typeface="Arial" panose="020B0604020202020204" pitchFamily="34" charset="0"/>
              </a:rPr>
              <a:t>Social responsibility</a:t>
            </a:r>
          </a:p>
          <a:p>
            <a:pPr marL="285750" indent="-285750" algn="l">
              <a:buFontTx/>
              <a:buChar char="-"/>
            </a:pPr>
            <a:r>
              <a:rPr lang="en-GB" sz="1200" dirty="0">
                <a:solidFill>
                  <a:schemeClr val="tx1"/>
                </a:solidFill>
                <a:latin typeface="Arial" panose="020B0604020202020204" pitchFamily="34" charset="0"/>
                <a:cs typeface="Arial" panose="020B0604020202020204" pitchFamily="34" charset="0"/>
              </a:rPr>
              <a:t>Ethical behaviour</a:t>
            </a:r>
          </a:p>
          <a:p>
            <a:pPr marL="285750" indent="-285750" algn="l">
              <a:buFontTx/>
              <a:buChar char="-"/>
            </a:pPr>
            <a:r>
              <a:rPr lang="en-GB" sz="1200" b="0" i="0" dirty="0">
                <a:solidFill>
                  <a:schemeClr val="tx1"/>
                </a:solidFill>
                <a:effectLst/>
                <a:latin typeface="Arial" panose="020B0604020202020204" pitchFamily="34" charset="0"/>
                <a:cs typeface="Arial" panose="020B0604020202020204" pitchFamily="34" charset="0"/>
              </a:rPr>
              <a:t>Promotion of human rights and diversity</a:t>
            </a:r>
          </a:p>
          <a:p>
            <a:endParaRPr lang="en-DE" dirty="0"/>
          </a:p>
        </p:txBody>
      </p:sp>
      <p:pic>
        <p:nvPicPr>
          <p:cNvPr id="2050" name="Picture 2" descr="Andy's blog: [ammai] Nonlinear dimensionality reduction by locally linear  embedding">
            <a:extLst>
              <a:ext uri="{FF2B5EF4-FFF2-40B4-BE49-F238E27FC236}">
                <a16:creationId xmlns:a16="http://schemas.microsoft.com/office/drawing/2014/main" id="{BECC8342-AB7C-19B3-5CC4-A94DDFBCE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36647"/>
            <a:ext cx="2292587" cy="20702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ustainability Logo Vector Art, Icons, and Graphics for Free Download">
            <a:extLst>
              <a:ext uri="{FF2B5EF4-FFF2-40B4-BE49-F238E27FC236}">
                <a16:creationId xmlns:a16="http://schemas.microsoft.com/office/drawing/2014/main" id="{5619A61F-2137-3641-8950-FF66A1E835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7135" y="1444046"/>
            <a:ext cx="2256865" cy="2256865"/>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A4AAF960-6548-E04E-8A0C-0B3CD0E5E7A9}"/>
              </a:ext>
            </a:extLst>
          </p:cNvPr>
          <p:cNvSpPr/>
          <p:nvPr/>
        </p:nvSpPr>
        <p:spPr>
          <a:xfrm>
            <a:off x="6887135" y="2480840"/>
            <a:ext cx="150159" cy="1849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063360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772474" y="1117614"/>
            <a:ext cx="5004919" cy="3067500"/>
          </a:xfrm>
          <a:prstGeom prst="rect">
            <a:avLst/>
          </a:prstGeom>
        </p:spPr>
        <p:txBody>
          <a:bodyPr lIns="91425" tIns="91425" rIns="91425" bIns="91425" anchor="t" anchorCtr="0">
            <a:noAutofit/>
          </a:bodyPr>
          <a:lstStyle/>
          <a:p>
            <a:pPr marL="285750" lvl="0" indent="-285750">
              <a:spcBef>
                <a:spcPts val="0"/>
              </a:spcBef>
              <a:buClr>
                <a:schemeClr val="dk1"/>
              </a:buClr>
              <a:buSzPct val="78571"/>
              <a:buFont typeface="Arial" panose="020B0604020202020204" pitchFamily="34" charset="0"/>
              <a:buChar char="•"/>
            </a:pPr>
            <a:r>
              <a:rPr lang="ca" sz="1200" dirty="0"/>
              <a:t>A dataset with 3D Skeleton data for the movement of different subjects is going to be analysed. The goal is to understand the correctness of a specific sport movement, in this case, a squat.</a:t>
            </a:r>
            <a:br>
              <a:rPr lang="ca" sz="1200" dirty="0"/>
            </a:br>
            <a:endParaRPr lang="ca" sz="1200" dirty="0"/>
          </a:p>
          <a:p>
            <a:pPr marL="285750" lvl="0" indent="-285750">
              <a:spcBef>
                <a:spcPts val="0"/>
              </a:spcBef>
              <a:buClr>
                <a:schemeClr val="dk1"/>
              </a:buClr>
              <a:buSzPct val="78571"/>
              <a:buFont typeface="Arial" panose="020B0604020202020204" pitchFamily="34" charset="0"/>
              <a:buChar char="•"/>
            </a:pPr>
            <a:r>
              <a:rPr lang="ca" sz="1200" dirty="0"/>
              <a:t>Two base CNN model are going to be used to understand the correctness, using a dataframe with all the dimensions and a second with reduced dimensions. </a:t>
            </a:r>
            <a:br>
              <a:rPr lang="ca" sz="1200" dirty="0"/>
            </a:br>
            <a:endParaRPr lang="ca" sz="1200" dirty="0"/>
          </a:p>
          <a:p>
            <a:pPr marL="285750" lvl="0" indent="-285750">
              <a:spcBef>
                <a:spcPts val="0"/>
              </a:spcBef>
              <a:buClr>
                <a:schemeClr val="dk1"/>
              </a:buClr>
              <a:buSzPct val="78571"/>
              <a:buFont typeface="Arial" panose="020B0604020202020204" pitchFamily="34" charset="0"/>
              <a:buChar char="•"/>
            </a:pPr>
            <a:r>
              <a:rPr lang="en-GB" sz="1200" dirty="0"/>
              <a:t>W</a:t>
            </a:r>
            <a:r>
              <a:rPr lang="ca" sz="1200" dirty="0"/>
              <a:t>e are seeking ot answer these questions: Is it possible to implement dimensionality reduction techniques on this type of data? Which parts define better the correctness of the movement?</a:t>
            </a:r>
            <a:br>
              <a:rPr lang="ca" sz="1200" dirty="0"/>
            </a:br>
            <a:endParaRPr lang="ca" sz="1200" dirty="0"/>
          </a:p>
          <a:p>
            <a:pPr marL="285750" lvl="0" indent="-285750">
              <a:spcBef>
                <a:spcPts val="0"/>
              </a:spcBef>
              <a:buClr>
                <a:schemeClr val="dk1"/>
              </a:buClr>
              <a:buSzPct val="78571"/>
              <a:buFont typeface="Arial" panose="020B0604020202020204" pitchFamily="34" charset="0"/>
              <a:buChar char="•"/>
            </a:pPr>
            <a:r>
              <a:rPr lang="ca" sz="1200" dirty="0"/>
              <a:t>We are going to use the CRISP-DM methodology.</a:t>
            </a:r>
          </a:p>
        </p:txBody>
      </p:sp>
      <p:sp>
        <p:nvSpPr>
          <p:cNvPr id="108" name="Shape 108"/>
          <p:cNvSpPr txBox="1">
            <a:spLocks noGrp="1"/>
          </p:cNvSpPr>
          <p:nvPr>
            <p:ph type="title"/>
          </p:nvPr>
        </p:nvSpPr>
        <p:spPr>
          <a:xfrm>
            <a:off x="772475" y="648025"/>
            <a:ext cx="7430100" cy="709200"/>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Approach and Methodology</a:t>
            </a:r>
          </a:p>
          <a:p>
            <a:pPr lvl="0">
              <a:spcBef>
                <a:spcPts val="0"/>
              </a:spcBef>
              <a:buNone/>
            </a:pPr>
            <a:endParaRPr dirty="0"/>
          </a:p>
        </p:txBody>
      </p:sp>
      <p:pic>
        <p:nvPicPr>
          <p:cNvPr id="3" name="Picture 2" descr="A diagram of a human skeleton&#10;&#10;Description automatically generated with medium confidence">
            <a:extLst>
              <a:ext uri="{FF2B5EF4-FFF2-40B4-BE49-F238E27FC236}">
                <a16:creationId xmlns:a16="http://schemas.microsoft.com/office/drawing/2014/main" id="{2B747716-F49C-1169-EFB3-1A0BAA6D5BB8}"/>
              </a:ext>
            </a:extLst>
          </p:cNvPr>
          <p:cNvPicPr>
            <a:picLocks noChangeAspect="1"/>
          </p:cNvPicPr>
          <p:nvPr/>
        </p:nvPicPr>
        <p:blipFill rotWithShape="1">
          <a:blip r:embed="rId3"/>
          <a:srcRect t="1146" b="-3392"/>
          <a:stretch/>
        </p:blipFill>
        <p:spPr>
          <a:xfrm>
            <a:off x="6189262" y="1357100"/>
            <a:ext cx="2425181" cy="972000"/>
          </a:xfrm>
          <a:prstGeom prst="rect">
            <a:avLst/>
          </a:prstGeom>
        </p:spPr>
      </p:pic>
      <p:pic>
        <p:nvPicPr>
          <p:cNvPr id="4" name="Imagen 24">
            <a:hlinkClick r:id="rId4"/>
            <a:extLst>
              <a:ext uri="{FF2B5EF4-FFF2-40B4-BE49-F238E27FC236}">
                <a16:creationId xmlns:a16="http://schemas.microsoft.com/office/drawing/2014/main" id="{7EFF446D-CA65-D8E8-8381-DAAD88146B6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32181" y="2485255"/>
            <a:ext cx="1939345" cy="193934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772475" y="1068625"/>
            <a:ext cx="4008300" cy="3067500"/>
          </a:xfrm>
          <a:prstGeom prst="rect">
            <a:avLst/>
          </a:prstGeom>
        </p:spPr>
        <p:txBody>
          <a:bodyPr lIns="91425" tIns="91425" rIns="91425" bIns="91425" anchor="t" anchorCtr="0">
            <a:noAutofit/>
          </a:bodyPr>
          <a:lstStyle/>
          <a:p>
            <a:pPr lvl="0">
              <a:spcBef>
                <a:spcPts val="0"/>
              </a:spcBef>
              <a:buClr>
                <a:schemeClr val="dk1"/>
              </a:buClr>
              <a:buSzPct val="78571"/>
              <a:buFont typeface="Arial"/>
              <a:buNone/>
            </a:pPr>
            <a:r>
              <a:rPr lang="ca" sz="1200" b="1" dirty="0"/>
              <a:t>Product: </a:t>
            </a:r>
            <a:r>
              <a:rPr lang="ca" sz="1200" dirty="0">
                <a:highlight>
                  <a:srgbClr val="FFFFFF"/>
                </a:highlight>
              </a:rPr>
              <a:t>Several functions were created in the code, that could be implemented in other projects in the future.</a:t>
            </a:r>
          </a:p>
          <a:p>
            <a:pPr lvl="0">
              <a:spcBef>
                <a:spcPts val="0"/>
              </a:spcBef>
              <a:buClr>
                <a:schemeClr val="dk1"/>
              </a:buClr>
              <a:buSzPct val="78571"/>
              <a:buFont typeface="Arial"/>
              <a:buNone/>
            </a:pPr>
            <a:endParaRPr sz="1200" dirty="0"/>
          </a:p>
          <a:p>
            <a:pPr lvl="0">
              <a:spcBef>
                <a:spcPts val="0"/>
              </a:spcBef>
              <a:buClr>
                <a:schemeClr val="dk1"/>
              </a:buClr>
              <a:buSzPct val="78571"/>
              <a:buFont typeface="Arial"/>
              <a:buNone/>
            </a:pPr>
            <a:r>
              <a:rPr lang="ca" sz="1200" b="1" dirty="0"/>
              <a:t>Repository:</a:t>
            </a:r>
            <a:r>
              <a:rPr lang="ca" sz="1200" dirty="0"/>
              <a:t> </a:t>
            </a:r>
            <a:r>
              <a:rPr lang="ca" sz="1200" dirty="0">
                <a:highlight>
                  <a:srgbClr val="FFFFFF"/>
                </a:highlight>
              </a:rPr>
              <a:t>A repository was created with the code, dissertation and extra documents to facilitate the reader the comprehension of certain sections of this research.</a:t>
            </a:r>
            <a:endParaRPr lang="ca" sz="1200" dirty="0"/>
          </a:p>
          <a:p>
            <a:pPr lvl="0">
              <a:spcBef>
                <a:spcPts val="0"/>
              </a:spcBef>
              <a:buClr>
                <a:schemeClr val="dk1"/>
              </a:buClr>
              <a:buSzPct val="78571"/>
              <a:buFont typeface="Arial"/>
              <a:buNone/>
            </a:pPr>
            <a:endParaRPr sz="1200" dirty="0"/>
          </a:p>
          <a:p>
            <a:pPr lvl="0">
              <a:spcBef>
                <a:spcPts val="0"/>
              </a:spcBef>
              <a:buClr>
                <a:schemeClr val="dk1"/>
              </a:buClr>
              <a:buSzPct val="78571"/>
              <a:buFont typeface="Arial"/>
              <a:buNone/>
            </a:pPr>
            <a:r>
              <a:rPr lang="ca" sz="1200" b="1" dirty="0"/>
              <a:t>Pipeline:</a:t>
            </a:r>
            <a:r>
              <a:rPr lang="ca" sz="1200" dirty="0"/>
              <a:t> </a:t>
            </a:r>
            <a:r>
              <a:rPr lang="ca" sz="1200" dirty="0">
                <a:highlight>
                  <a:srgbClr val="FFFFFF"/>
                </a:highlight>
              </a:rPr>
              <a:t>A strategy with the data processing pipeline followed to achieve the desired results was developed and ca be found with this dissertation.</a:t>
            </a:r>
            <a:endParaRPr lang="ca" sz="1200" dirty="0"/>
          </a:p>
        </p:txBody>
      </p:sp>
      <p:sp>
        <p:nvSpPr>
          <p:cNvPr id="115" name="Shape 115"/>
          <p:cNvSpPr txBox="1">
            <a:spLocks noGrp="1"/>
          </p:cNvSpPr>
          <p:nvPr>
            <p:ph type="title"/>
          </p:nvPr>
        </p:nvSpPr>
        <p:spPr>
          <a:xfrm>
            <a:off x="772475" y="648025"/>
            <a:ext cx="6983700" cy="841200"/>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Brief summary of products obtained</a:t>
            </a:r>
            <a:endParaRPr dirty="0"/>
          </a:p>
        </p:txBody>
      </p:sp>
      <p:pic>
        <p:nvPicPr>
          <p:cNvPr id="5" name="Picture 4" descr="A black and white text on a black background&#10;&#10;Description automatically generated with low confidence">
            <a:extLst>
              <a:ext uri="{FF2B5EF4-FFF2-40B4-BE49-F238E27FC236}">
                <a16:creationId xmlns:a16="http://schemas.microsoft.com/office/drawing/2014/main" id="{D19A6273-1804-720F-3B19-7AFC1A25583A}"/>
              </a:ext>
            </a:extLst>
          </p:cNvPr>
          <p:cNvPicPr>
            <a:picLocks noChangeAspect="1"/>
          </p:cNvPicPr>
          <p:nvPr/>
        </p:nvPicPr>
        <p:blipFill>
          <a:blip r:embed="rId3"/>
          <a:stretch>
            <a:fillRect/>
          </a:stretch>
        </p:blipFill>
        <p:spPr>
          <a:xfrm>
            <a:off x="5378823" y="1068625"/>
            <a:ext cx="3200399" cy="1610750"/>
          </a:xfrm>
          <a:prstGeom prst="rect">
            <a:avLst/>
          </a:prstGeom>
        </p:spPr>
      </p:pic>
      <p:pic>
        <p:nvPicPr>
          <p:cNvPr id="6" name="Picture 5" descr="A collage of a person doing a step exercise&#10;&#10;Description automatically generated with low confidence">
            <a:extLst>
              <a:ext uri="{FF2B5EF4-FFF2-40B4-BE49-F238E27FC236}">
                <a16:creationId xmlns:a16="http://schemas.microsoft.com/office/drawing/2014/main" id="{CD564E3C-110D-2720-B326-0DB33B8C8C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3077" y="3099975"/>
            <a:ext cx="4756145" cy="149854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772474" y="1088571"/>
            <a:ext cx="5004919" cy="3336029"/>
          </a:xfrm>
          <a:prstGeom prst="rect">
            <a:avLst/>
          </a:prstGeom>
        </p:spPr>
        <p:txBody>
          <a:bodyPr lIns="91425" tIns="91425" rIns="91425" bIns="91425" anchor="t" anchorCtr="0">
            <a:noAutofit/>
          </a:bodyPr>
          <a:lstStyle/>
          <a:p>
            <a:pPr lvl="0">
              <a:spcBef>
                <a:spcPts val="0"/>
              </a:spcBef>
              <a:buClr>
                <a:schemeClr val="dk1"/>
              </a:buClr>
              <a:buSzPct val="78571"/>
            </a:pPr>
            <a:r>
              <a:rPr lang="ca" sz="1200" dirty="0"/>
              <a:t>Four areas in the field of computer vison and pose comparison are key to undersand the background of this research</a:t>
            </a:r>
            <a:br>
              <a:rPr lang="ca" sz="1200" dirty="0"/>
            </a:br>
            <a:endParaRPr lang="ca" sz="1200" dirty="0"/>
          </a:p>
          <a:p>
            <a:pPr marL="171450" lvl="0" indent="-171450">
              <a:spcBef>
                <a:spcPts val="0"/>
              </a:spcBef>
              <a:buClr>
                <a:schemeClr val="dk1"/>
              </a:buClr>
              <a:buSzPct val="78571"/>
              <a:buFont typeface="Arial" panose="020B0604020202020204" pitchFamily="34" charset="0"/>
              <a:buChar char="•"/>
            </a:pPr>
            <a:r>
              <a:rPr lang="ca" sz="1200" b="1" dirty="0"/>
              <a:t>Digital human avatars</a:t>
            </a:r>
            <a:r>
              <a:rPr lang="ca" sz="1200" dirty="0"/>
              <a:t>: </a:t>
            </a:r>
            <a:r>
              <a:rPr lang="en-GB" sz="1200" dirty="0"/>
              <a:t>virtual representations of the human body.</a:t>
            </a:r>
            <a:br>
              <a:rPr lang="en-GB" sz="1200" dirty="0"/>
            </a:br>
            <a:endParaRPr lang="en-GB" sz="1200" dirty="0"/>
          </a:p>
          <a:p>
            <a:pPr marL="171450" lvl="0" indent="-171450">
              <a:spcBef>
                <a:spcPts val="0"/>
              </a:spcBef>
              <a:buClr>
                <a:schemeClr val="dk1"/>
              </a:buClr>
              <a:buSzPct val="78571"/>
              <a:buFont typeface="Arial" panose="020B0604020202020204" pitchFamily="34" charset="0"/>
              <a:buChar char="•"/>
            </a:pPr>
            <a:r>
              <a:rPr lang="en-GB" sz="1200" b="1" dirty="0"/>
              <a:t>Biomechanics of the human body</a:t>
            </a:r>
            <a:r>
              <a:rPr lang="en-GB" sz="1200" dirty="0"/>
              <a:t>: </a:t>
            </a:r>
            <a:r>
              <a:rPr lang="ca" sz="1200" dirty="0"/>
              <a:t>how the various systems and structures of the body, such bones and joints, work together to produce movement?</a:t>
            </a:r>
            <a:br>
              <a:rPr lang="ca" sz="1200" dirty="0"/>
            </a:br>
            <a:endParaRPr lang="ca" sz="1200" dirty="0"/>
          </a:p>
          <a:p>
            <a:pPr marL="171450" lvl="0" indent="-171450">
              <a:spcBef>
                <a:spcPts val="0"/>
              </a:spcBef>
              <a:buClr>
                <a:schemeClr val="dk1"/>
              </a:buClr>
              <a:buSzPct val="78571"/>
              <a:buFont typeface="Arial" panose="020B0604020202020204" pitchFamily="34" charset="0"/>
              <a:buChar char="•"/>
            </a:pPr>
            <a:r>
              <a:rPr lang="ca" sz="1200" b="1" dirty="0"/>
              <a:t>Correctness of a movement</a:t>
            </a:r>
            <a:r>
              <a:rPr lang="ca" sz="1200" dirty="0"/>
              <a:t>: when we analyse human movement, how do we define a movement or pose as correct or not?</a:t>
            </a:r>
            <a:br>
              <a:rPr lang="ca" sz="1200" dirty="0"/>
            </a:br>
            <a:endParaRPr lang="ca" sz="1200" dirty="0"/>
          </a:p>
          <a:p>
            <a:pPr marL="171450" lvl="0" indent="-171450">
              <a:spcBef>
                <a:spcPts val="0"/>
              </a:spcBef>
              <a:buClr>
                <a:schemeClr val="dk1"/>
              </a:buClr>
              <a:buSzPct val="78571"/>
              <a:buFont typeface="Arial" panose="020B0604020202020204" pitchFamily="34" charset="0"/>
              <a:buChar char="•"/>
            </a:pPr>
            <a:r>
              <a:rPr lang="ca" sz="1200" b="1" dirty="0"/>
              <a:t>Dimensionality reduction techniques</a:t>
            </a:r>
            <a:r>
              <a:rPr lang="ca" sz="1200" dirty="0"/>
              <a:t>: reduce the dimensions of the data, while retaining the most important information. </a:t>
            </a:r>
          </a:p>
        </p:txBody>
      </p:sp>
      <p:sp>
        <p:nvSpPr>
          <p:cNvPr id="108" name="Shape 108"/>
          <p:cNvSpPr txBox="1">
            <a:spLocks noGrp="1"/>
          </p:cNvSpPr>
          <p:nvPr>
            <p:ph type="title"/>
          </p:nvPr>
        </p:nvSpPr>
        <p:spPr>
          <a:xfrm>
            <a:off x="772475" y="648025"/>
            <a:ext cx="7430100" cy="440546"/>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State of the Art</a:t>
            </a:r>
          </a:p>
          <a:p>
            <a:pPr lvl="0">
              <a:spcBef>
                <a:spcPts val="0"/>
              </a:spcBef>
              <a:buNone/>
            </a:pPr>
            <a:endParaRPr dirty="0"/>
          </a:p>
        </p:txBody>
      </p:sp>
      <p:pic>
        <p:nvPicPr>
          <p:cNvPr id="5" name="Picture 4" descr="A picture containing text, cartoon, clothing, handwriting&#10;&#10;Description automatically generated">
            <a:extLst>
              <a:ext uri="{FF2B5EF4-FFF2-40B4-BE49-F238E27FC236}">
                <a16:creationId xmlns:a16="http://schemas.microsoft.com/office/drawing/2014/main" id="{D6D94FC1-FADD-A900-BD02-8A8C45C0A4C4}"/>
              </a:ext>
            </a:extLst>
          </p:cNvPr>
          <p:cNvPicPr>
            <a:picLocks noChangeAspect="1"/>
          </p:cNvPicPr>
          <p:nvPr/>
        </p:nvPicPr>
        <p:blipFill>
          <a:blip r:embed="rId3"/>
          <a:stretch>
            <a:fillRect/>
          </a:stretch>
        </p:blipFill>
        <p:spPr>
          <a:xfrm>
            <a:off x="5777393" y="1709057"/>
            <a:ext cx="2746121" cy="1796143"/>
          </a:xfrm>
          <a:prstGeom prst="rect">
            <a:avLst/>
          </a:prstGeom>
        </p:spPr>
      </p:pic>
    </p:spTree>
    <p:extLst>
      <p:ext uri="{BB962C8B-B14F-4D97-AF65-F5344CB8AC3E}">
        <p14:creationId xmlns:p14="http://schemas.microsoft.com/office/powerpoint/2010/main" val="2402018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772474" y="1088571"/>
            <a:ext cx="5004919" cy="3336029"/>
          </a:xfrm>
          <a:prstGeom prst="rect">
            <a:avLst/>
          </a:prstGeom>
        </p:spPr>
        <p:txBody>
          <a:bodyPr lIns="91425" tIns="91425" rIns="91425" bIns="91425" anchor="t" anchorCtr="0">
            <a:noAutofit/>
          </a:bodyPr>
          <a:lstStyle/>
          <a:p>
            <a:pPr algn="l"/>
            <a:r>
              <a:rPr lang="en-GB" sz="1200" dirty="0"/>
              <a:t>For this research, two experiments were developed, one for the dataset with all the dimensions and a second for a dataset with the reduced dimensions. </a:t>
            </a:r>
          </a:p>
          <a:p>
            <a:pPr marL="171450" indent="-171450" algn="l">
              <a:buFont typeface="Arial" panose="020B0604020202020204" pitchFamily="34" charset="0"/>
              <a:buChar char="•"/>
            </a:pPr>
            <a:r>
              <a:rPr lang="en-GB" sz="1200" b="1" dirty="0"/>
              <a:t>Methodology</a:t>
            </a:r>
            <a:r>
              <a:rPr lang="en-GB" sz="1200" dirty="0"/>
              <a:t>: The different phases of the methodology CRISP-DM are going to be implemented in this research.</a:t>
            </a:r>
          </a:p>
          <a:p>
            <a:pPr marL="171450" indent="-171450" algn="l">
              <a:buFont typeface="Arial" panose="020B0604020202020204" pitchFamily="34" charset="0"/>
              <a:buChar char="•"/>
            </a:pPr>
            <a:r>
              <a:rPr lang="en-GB" sz="1200" b="1" dirty="0"/>
              <a:t>Feature Engineering</a:t>
            </a:r>
            <a:r>
              <a:rPr lang="en-GB" sz="1200" dirty="0"/>
              <a:t>: it is the process to create features that makes machine algorithms perform better. </a:t>
            </a:r>
          </a:p>
          <a:p>
            <a:pPr marL="171450" indent="-171450" algn="l">
              <a:buFont typeface="Arial" panose="020B0604020202020204" pitchFamily="34" charset="0"/>
              <a:buChar char="•"/>
            </a:pPr>
            <a:r>
              <a:rPr lang="en-DE" sz="1200" b="1" dirty="0"/>
              <a:t>Dimensionality Reduction</a:t>
            </a:r>
            <a:r>
              <a:rPr lang="en-DE" sz="1200" dirty="0"/>
              <a:t>: techniques used to reduce the number of dimensions in a dataset.</a:t>
            </a:r>
          </a:p>
          <a:p>
            <a:pPr marL="171450" indent="-171450" algn="l">
              <a:buFont typeface="Arial" panose="020B0604020202020204" pitchFamily="34" charset="0"/>
              <a:buChar char="•"/>
            </a:pPr>
            <a:r>
              <a:rPr lang="en-DE" sz="1200" b="1" dirty="0"/>
              <a:t>Dataset</a:t>
            </a:r>
            <a:r>
              <a:rPr lang="en-DE" sz="1200" dirty="0"/>
              <a:t>: the dataset used in this research is the Fit3D dataset.</a:t>
            </a:r>
          </a:p>
          <a:p>
            <a:pPr marL="171450" indent="-171450" algn="l">
              <a:buFont typeface="Arial" panose="020B0604020202020204" pitchFamily="34" charset="0"/>
              <a:buChar char="•"/>
            </a:pPr>
            <a:r>
              <a:rPr lang="en-GB" sz="1200" b="1" dirty="0"/>
              <a:t>Classification model: </a:t>
            </a:r>
            <a:r>
              <a:rPr lang="en-GB" sz="1200" dirty="0"/>
              <a:t>A basic one-dimensional convolutional neural network is implemented. </a:t>
            </a:r>
          </a:p>
          <a:p>
            <a:pPr marL="171450" indent="-171450" algn="l">
              <a:buFont typeface="Arial" panose="020B0604020202020204" pitchFamily="34" charset="0"/>
              <a:buChar char="•"/>
            </a:pPr>
            <a:endParaRPr lang="en-DE" sz="1200" b="1" dirty="0"/>
          </a:p>
          <a:p>
            <a:pPr algn="l">
              <a:buFont typeface="Arial" panose="020B0604020202020204" pitchFamily="34" charset="0"/>
              <a:buChar char="•"/>
            </a:pPr>
            <a:endParaRPr lang="en-GB" sz="1200" dirty="0"/>
          </a:p>
        </p:txBody>
      </p:sp>
      <p:sp>
        <p:nvSpPr>
          <p:cNvPr id="108" name="Shape 108"/>
          <p:cNvSpPr txBox="1">
            <a:spLocks noGrp="1"/>
          </p:cNvSpPr>
          <p:nvPr>
            <p:ph type="title"/>
          </p:nvPr>
        </p:nvSpPr>
        <p:spPr>
          <a:xfrm>
            <a:off x="772475" y="648025"/>
            <a:ext cx="7430100" cy="440546"/>
          </a:xfrm>
          <a:prstGeom prst="rect">
            <a:avLst/>
          </a:prstGeom>
        </p:spPr>
        <p:txBody>
          <a:bodyPr lIns="91425" tIns="91425" rIns="91425" bIns="91425" anchor="t" anchorCtr="0">
            <a:noAutofit/>
          </a:bodyPr>
          <a:lstStyle/>
          <a:p>
            <a:pPr lvl="0">
              <a:spcBef>
                <a:spcPts val="0"/>
              </a:spcBef>
              <a:buClr>
                <a:schemeClr val="dk1"/>
              </a:buClr>
              <a:buSzPct val="57894"/>
              <a:buFont typeface="Arial"/>
              <a:buNone/>
            </a:pPr>
            <a:r>
              <a:rPr lang="ca" dirty="0"/>
              <a:t>Experiment design (1)</a:t>
            </a:r>
          </a:p>
          <a:p>
            <a:pPr lvl="0">
              <a:spcBef>
                <a:spcPts val="0"/>
              </a:spcBef>
            </a:pPr>
            <a:endParaRPr dirty="0"/>
          </a:p>
        </p:txBody>
      </p:sp>
      <p:graphicFrame>
        <p:nvGraphicFramePr>
          <p:cNvPr id="3" name="Diagrama 186">
            <a:extLst>
              <a:ext uri="{FF2B5EF4-FFF2-40B4-BE49-F238E27FC236}">
                <a16:creationId xmlns:a16="http://schemas.microsoft.com/office/drawing/2014/main" id="{6388D478-76BA-FCE6-EF90-6C4EC118F38A}"/>
              </a:ext>
            </a:extLst>
          </p:cNvPr>
          <p:cNvGraphicFramePr/>
          <p:nvPr>
            <p:extLst>
              <p:ext uri="{D42A27DB-BD31-4B8C-83A1-F6EECF244321}">
                <p14:modId xmlns:p14="http://schemas.microsoft.com/office/powerpoint/2010/main" val="359163947"/>
              </p:ext>
            </p:extLst>
          </p:nvPr>
        </p:nvGraphicFramePr>
        <p:xfrm>
          <a:off x="5388429" y="1088571"/>
          <a:ext cx="3755571" cy="3560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6349477"/>
      </p:ext>
    </p:extLst>
  </p:cSld>
  <p:clrMapOvr>
    <a:masterClrMapping/>
  </p:clrMapOvr>
</p:sld>
</file>

<file path=ppt/theme/theme1.xml><?xml version="1.0" encoding="utf-8"?>
<a:theme xmlns:a="http://schemas.openxmlformats.org/drawingml/2006/main" name="UOC">
  <a:themeElements>
    <a:clrScheme name="UOC masterbrand">
      <a:dk1>
        <a:srgbClr val="000078"/>
      </a:dk1>
      <a:lt1>
        <a:srgbClr val="FFFFFF"/>
      </a:lt1>
      <a:dk2>
        <a:srgbClr val="000000"/>
      </a:dk2>
      <a:lt2>
        <a:srgbClr val="FFFFFF"/>
      </a:lt2>
      <a:accent1>
        <a:srgbClr val="000078"/>
      </a:accent1>
      <a:accent2>
        <a:srgbClr val="212121"/>
      </a:accent2>
      <a:accent3>
        <a:srgbClr val="706F6F"/>
      </a:accent3>
      <a:accent4>
        <a:srgbClr val="73EDFF"/>
      </a:accent4>
      <a:accent5>
        <a:srgbClr val="D0D0D0"/>
      </a:accent5>
      <a:accent6>
        <a:srgbClr val="F8F8F8"/>
      </a:accent6>
      <a:hlink>
        <a:srgbClr val="000078"/>
      </a:hlink>
      <a:folHlink>
        <a:srgbClr val="73E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C_Masterbrand_Ppt_office_16_9_esp" id="{05ADA9F5-0CD4-E04C-9020-2AF95220E273}" vid="{F357F18C-D030-324B-AFB3-1D98C6AF3392}"/>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UOC</Template>
  <TotalTime>3044</TotalTime>
  <Words>3644</Words>
  <Application>Microsoft Macintosh PowerPoint</Application>
  <PresentationFormat>On-screen Show (16:9)</PresentationFormat>
  <Paragraphs>205</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Georgia</vt:lpstr>
      <vt:lpstr>Helvetica Neue</vt:lpstr>
      <vt:lpstr>Source Sans Pro</vt:lpstr>
      <vt:lpstr>Source Sans Pro Semibold</vt:lpstr>
      <vt:lpstr>Times New Roman</vt:lpstr>
      <vt:lpstr>UOC</vt:lpstr>
      <vt:lpstr>Empirical Study of Dimensionality Reduction Methodologies for Pose Comparison problems using Computer Vision</vt:lpstr>
      <vt:lpstr>Index</vt:lpstr>
      <vt:lpstr>PowerPoint Presentation</vt:lpstr>
      <vt:lpstr>Introduction </vt:lpstr>
      <vt:lpstr>Objectives and Impact</vt:lpstr>
      <vt:lpstr>Approach and Methodology </vt:lpstr>
      <vt:lpstr>Brief summary of products obtained</vt:lpstr>
      <vt:lpstr>State of the Art </vt:lpstr>
      <vt:lpstr>Experiment design (1) </vt:lpstr>
      <vt:lpstr>Experiment design (2) – Business Understanding and Data Understanding </vt:lpstr>
      <vt:lpstr>Experiment design (3) – Data preparation and Modelling </vt:lpstr>
      <vt:lpstr>Results(1) </vt:lpstr>
      <vt:lpstr>Results(2) </vt:lpstr>
      <vt:lpstr>Discussion and future work </vt:lpstr>
      <vt:lpstr>Conclusion </vt:lpstr>
      <vt:lpstr>Thank you for your time!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Empirical Study of Dimensionality Reduction Methodologies for Pose Comparison problems using Computer Vision</dc:title>
  <dc:creator>Daniel Gerald Orbegoso Barrantes</dc:creator>
  <cp:lastModifiedBy>Daniel Gerald Orbegoso Barrantes</cp:lastModifiedBy>
  <cp:revision>77</cp:revision>
  <dcterms:created xsi:type="dcterms:W3CDTF">2023-07-01T18:11:35Z</dcterms:created>
  <dcterms:modified xsi:type="dcterms:W3CDTF">2023-07-03T20:56:15Z</dcterms:modified>
</cp:coreProperties>
</file>